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153" userDrawn="1">
          <p15:clr>
            <a:srgbClr val="A4A3A4"/>
          </p15:clr>
        </p15:guide>
        <p15:guide id="3" pos="2056" userDrawn="1">
          <p15:clr>
            <a:srgbClr val="A4A3A4"/>
          </p15:clr>
        </p15:guide>
        <p15:guide id="4" orient="horz" pos="4003" userDrawn="1">
          <p15:clr>
            <a:srgbClr val="A4A3A4"/>
          </p15:clr>
        </p15:guide>
        <p15:guide id="5" orient="horz" pos="4665" userDrawn="1">
          <p15:clr>
            <a:srgbClr val="A4A3A4"/>
          </p15:clr>
        </p15:guide>
        <p15:guide id="6" orient="horz" pos="5318" userDrawn="1">
          <p15:clr>
            <a:srgbClr val="A4A3A4"/>
          </p15:clr>
        </p15:guide>
        <p15:guide id="7" orient="horz" pos="5953" userDrawn="1">
          <p15:clr>
            <a:srgbClr val="A4A3A4"/>
          </p15:clr>
        </p15:guide>
        <p15:guide id="8" pos="4604" userDrawn="1">
          <p15:clr>
            <a:srgbClr val="A4A3A4"/>
          </p15:clr>
        </p15:guide>
        <p15:guide id="9" pos="2381" userDrawn="1">
          <p15:clr>
            <a:srgbClr val="A4A3A4"/>
          </p15:clr>
        </p15:guide>
        <p15:guide id="10" pos="4506" userDrawn="1">
          <p15:clr>
            <a:srgbClr val="A4A3A4"/>
          </p15:clr>
        </p15:guide>
        <p15:guide id="11" pos="2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CD7"/>
    <a:srgbClr val="0D3F94"/>
    <a:srgbClr val="E74291"/>
    <a:srgbClr val="42B8B4"/>
    <a:srgbClr val="E6F4FC"/>
    <a:srgbClr val="FF3399"/>
    <a:srgbClr val="FF47A3"/>
    <a:srgbClr val="FF00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9C4BE-3C9F-4B43-A8AE-84A116D6FCCE}" v="98" dt="2023-07-25T04:09:06.896"/>
    <p1510:client id="{B1CD3332-3FE6-F07F-A88F-48019DB18E1F}" v="2" dt="2023-07-25T03:57:05.775"/>
    <p1510:client id="{DC589184-AD4E-A8E3-7731-D374C81AFD03}" v="1" dt="2023-07-25T03:56:40.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688" y="66"/>
      </p:cViewPr>
      <p:guideLst>
        <p:guide orient="horz" pos="3368"/>
        <p:guide pos="153"/>
        <p:guide pos="2056"/>
        <p:guide orient="horz" pos="4003"/>
        <p:guide orient="horz" pos="4665"/>
        <p:guide orient="horz" pos="5318"/>
        <p:guide orient="horz" pos="5953"/>
        <p:guide pos="4604"/>
        <p:guide pos="2381"/>
        <p:guide pos="4506"/>
        <p:guide pos="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211520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370804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133813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374934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342535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18426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46891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34517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289020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275842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918885-4D7E-4169-824C-8FD944B76283}" type="datetimeFigureOut">
              <a:rPr kumimoji="1" lang="ja-JP" altLang="en-US" smtClean="0"/>
              <a:t>2023/7/25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14290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B918885-4D7E-4169-824C-8FD944B76283}" type="datetimeFigureOut">
              <a:rPr kumimoji="1" lang="ja-JP" altLang="en-US" smtClean="0"/>
              <a:t>2023/7/25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16B4633-B9FC-4A51-B8BA-A962B49FDB0E}" type="slidenum">
              <a:rPr kumimoji="1" lang="ja-JP" altLang="en-US" smtClean="0"/>
              <a:t>‹#›</a:t>
            </a:fld>
            <a:endParaRPr kumimoji="1" lang="ja-JP" altLang="en-US"/>
          </a:p>
        </p:txBody>
      </p:sp>
    </p:spTree>
    <p:extLst>
      <p:ext uri="{BB962C8B-B14F-4D97-AF65-F5344CB8AC3E}">
        <p14:creationId xmlns:p14="http://schemas.microsoft.com/office/powerpoint/2010/main" val="3426174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D3F94"/>
            </a:gs>
            <a:gs pos="50000">
              <a:srgbClr val="279CD7"/>
            </a:gs>
            <a:gs pos="100000">
              <a:srgbClr val="0D3F94"/>
            </a:gs>
          </a:gsLst>
          <a:lin ang="3900000" scaled="0"/>
          <a:tileRect/>
        </a:gra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3FCE05B-509A-4DA4-9B44-14F754FD37AA}"/>
              </a:ext>
            </a:extLst>
          </p:cNvPr>
          <p:cNvGrpSpPr/>
          <p:nvPr/>
        </p:nvGrpSpPr>
        <p:grpSpPr>
          <a:xfrm>
            <a:off x="-108163" y="3798000"/>
            <a:ext cx="7776000" cy="7020796"/>
            <a:chOff x="-108163" y="3798000"/>
            <a:chExt cx="7776000" cy="6879268"/>
          </a:xfrm>
        </p:grpSpPr>
        <p:sp>
          <p:nvSpPr>
            <p:cNvPr id="2" name="正方形/長方形 1">
              <a:extLst>
                <a:ext uri="{FF2B5EF4-FFF2-40B4-BE49-F238E27FC236}">
                  <a16:creationId xmlns:a16="http://schemas.microsoft.com/office/drawing/2014/main" id="{764602A9-E89E-4435-98A8-3AE701F56648}"/>
                </a:ext>
              </a:extLst>
            </p:cNvPr>
            <p:cNvSpPr/>
            <p:nvPr/>
          </p:nvSpPr>
          <p:spPr>
            <a:xfrm>
              <a:off x="-108163" y="8059538"/>
              <a:ext cx="7776000" cy="261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グラフィックス 25">
              <a:extLst>
                <a:ext uri="{FF2B5EF4-FFF2-40B4-BE49-F238E27FC236}">
                  <a16:creationId xmlns:a16="http://schemas.microsoft.com/office/drawing/2014/main" id="{C486F7E4-A59C-4A65-8FB6-FA924F187C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63" y="3798000"/>
              <a:ext cx="7776000" cy="5133176"/>
            </a:xfrm>
            <a:prstGeom prst="rect">
              <a:avLst/>
            </a:prstGeom>
          </p:spPr>
        </p:pic>
      </p:grpSp>
      <p:sp>
        <p:nvSpPr>
          <p:cNvPr id="43" name="四角形: 角を丸くする 42">
            <a:extLst>
              <a:ext uri="{FF2B5EF4-FFF2-40B4-BE49-F238E27FC236}">
                <a16:creationId xmlns:a16="http://schemas.microsoft.com/office/drawing/2014/main" id="{820EFC9D-8269-46ED-A788-DD3993F4986C}"/>
              </a:ext>
            </a:extLst>
          </p:cNvPr>
          <p:cNvSpPr/>
          <p:nvPr/>
        </p:nvSpPr>
        <p:spPr>
          <a:xfrm>
            <a:off x="431837" y="5652000"/>
            <a:ext cx="6696000" cy="4608000"/>
          </a:xfrm>
          <a:prstGeom prst="roundRect">
            <a:avLst>
              <a:gd name="adj" fmla="val 1917"/>
            </a:avLst>
          </a:prstGeom>
          <a:solidFill>
            <a:srgbClr val="E6F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8AFF294A-103F-4D91-9A80-9B10001A9055}"/>
              </a:ext>
            </a:extLst>
          </p:cNvPr>
          <p:cNvSpPr/>
          <p:nvPr/>
        </p:nvSpPr>
        <p:spPr>
          <a:xfrm>
            <a:off x="431837" y="3528000"/>
            <a:ext cx="6696000" cy="1908000"/>
          </a:xfrm>
          <a:prstGeom prst="roundRect">
            <a:avLst>
              <a:gd name="adj" fmla="val 5116"/>
            </a:avLst>
          </a:prstGeom>
          <a:solidFill>
            <a:srgbClr val="E6F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71235DB-823F-4908-B268-5322D8C2A163}"/>
              </a:ext>
            </a:extLst>
          </p:cNvPr>
          <p:cNvSpPr txBox="1"/>
          <p:nvPr/>
        </p:nvSpPr>
        <p:spPr>
          <a:xfrm>
            <a:off x="449848" y="1151157"/>
            <a:ext cx="6674538" cy="2149371"/>
          </a:xfrm>
          <a:prstGeom prst="rect">
            <a:avLst/>
          </a:prstGeom>
          <a:noFill/>
        </p:spPr>
        <p:txBody>
          <a:bodyPr wrap="square" rtlCol="0">
            <a:spAutoFit/>
          </a:bodyPr>
          <a:lstStyle/>
          <a:p>
            <a:pPr algn="ctr">
              <a:lnSpc>
                <a:spcPts val="5400"/>
              </a:lnSpc>
            </a:pPr>
            <a:r>
              <a:rPr kumimoji="1" lang="ja-JP" altLang="en-US" sz="5400">
                <a:solidFill>
                  <a:schemeClr val="bg1"/>
                </a:solidFill>
                <a:latin typeface="HGS創英角ｺﾞｼｯｸUB" panose="020B0900000000000000" pitchFamily="50" charset="-128"/>
                <a:ea typeface="HGS創英角ｺﾞｼｯｸUB" panose="020B0900000000000000" pitchFamily="50" charset="-128"/>
              </a:rPr>
              <a:t>スタディサプリ</a:t>
            </a:r>
          </a:p>
          <a:p>
            <a:pPr algn="ctr">
              <a:lnSpc>
                <a:spcPts val="6300"/>
              </a:lnSpc>
            </a:pPr>
            <a:r>
              <a:rPr kumimoji="1" lang="ja-JP" altLang="en-US" sz="5400">
                <a:solidFill>
                  <a:schemeClr val="bg1"/>
                </a:solidFill>
                <a:latin typeface="HGS創英角ｺﾞｼｯｸUB" panose="020B0900000000000000" pitchFamily="50" charset="-128"/>
                <a:ea typeface="HGS創英角ｺﾞｼｯｸUB" panose="020B0900000000000000" pitchFamily="50" charset="-128"/>
              </a:rPr>
              <a:t>学習塾向けサービス</a:t>
            </a:r>
          </a:p>
          <a:p>
            <a:pPr algn="ctr">
              <a:lnSpc>
                <a:spcPts val="5000"/>
              </a:lnSpc>
            </a:pPr>
            <a:r>
              <a:rPr kumimoji="1" lang="ja-JP" altLang="en-US" sz="3599">
                <a:solidFill>
                  <a:schemeClr val="bg1"/>
                </a:solidFill>
                <a:latin typeface="HGS創英角ｺﾞｼｯｸUB" panose="020B0900000000000000" pitchFamily="50" charset="-128"/>
                <a:ea typeface="HGS創英角ｺﾞｼｯｸUB" panose="020B0900000000000000" pitchFamily="50" charset="-128"/>
              </a:rPr>
              <a:t>を導入しました！</a:t>
            </a:r>
          </a:p>
        </p:txBody>
      </p:sp>
      <p:sp>
        <p:nvSpPr>
          <p:cNvPr id="10" name="テキスト ボックス 9">
            <a:extLst>
              <a:ext uri="{FF2B5EF4-FFF2-40B4-BE49-F238E27FC236}">
                <a16:creationId xmlns:a16="http://schemas.microsoft.com/office/drawing/2014/main" id="{5946BCDE-27C0-4A8E-AC42-E1BFD0787163}"/>
              </a:ext>
            </a:extLst>
          </p:cNvPr>
          <p:cNvSpPr txBox="1"/>
          <p:nvPr/>
        </p:nvSpPr>
        <p:spPr>
          <a:xfrm>
            <a:off x="3527025" y="3946083"/>
            <a:ext cx="3462729" cy="477375"/>
          </a:xfrm>
          <a:prstGeom prst="rect">
            <a:avLst/>
          </a:prstGeom>
          <a:noFill/>
        </p:spPr>
        <p:txBody>
          <a:bodyPr wrap="square" rtlCol="0">
            <a:spAutoFit/>
          </a:bodyPr>
          <a:lstStyle/>
          <a:p>
            <a:pPr algn="ctr">
              <a:lnSpc>
                <a:spcPts val="1600"/>
              </a:lnSpc>
            </a:pPr>
            <a:r>
              <a:rPr kumimoji="1" lang="ja-JP" altLang="en-US" sz="1200">
                <a:solidFill>
                  <a:srgbClr val="42B8B4"/>
                </a:solidFill>
                <a:latin typeface="HGS創英角ｺﾞｼｯｸUB" panose="020B0900000000000000" pitchFamily="50" charset="-128"/>
                <a:ea typeface="HGS創英角ｺﾞｼｯｸUB" panose="020B0900000000000000" pitchFamily="50" charset="-128"/>
              </a:rPr>
              <a:t>生徒の苦手把握と塾でのより個別最適な指導、</a:t>
            </a:r>
          </a:p>
          <a:p>
            <a:pPr algn="ctr">
              <a:lnSpc>
                <a:spcPts val="1600"/>
              </a:lnSpc>
            </a:pPr>
            <a:r>
              <a:rPr kumimoji="1" lang="ja-JP" altLang="en-US" sz="1200">
                <a:solidFill>
                  <a:srgbClr val="42B8B4"/>
                </a:solidFill>
                <a:latin typeface="HGS創英角ｺﾞｼｯｸUB" panose="020B0900000000000000" pitchFamily="50" charset="-128"/>
                <a:ea typeface="HGS創英角ｺﾞｼｯｸUB" panose="020B0900000000000000" pitchFamily="50" charset="-128"/>
              </a:rPr>
              <a:t>家庭での学習定着を実現します！</a:t>
            </a:r>
          </a:p>
        </p:txBody>
      </p:sp>
      <p:sp>
        <p:nvSpPr>
          <p:cNvPr id="14" name="テキスト ボックス 13">
            <a:extLst>
              <a:ext uri="{FF2B5EF4-FFF2-40B4-BE49-F238E27FC236}">
                <a16:creationId xmlns:a16="http://schemas.microsoft.com/office/drawing/2014/main" id="{1D45AF92-C418-4196-AACC-DABC6FE0E505}"/>
              </a:ext>
            </a:extLst>
          </p:cNvPr>
          <p:cNvSpPr txBox="1"/>
          <p:nvPr/>
        </p:nvSpPr>
        <p:spPr>
          <a:xfrm>
            <a:off x="2024854" y="5756382"/>
            <a:ext cx="3519489" cy="369332"/>
          </a:xfrm>
          <a:prstGeom prst="rect">
            <a:avLst/>
          </a:prstGeom>
          <a:noFill/>
        </p:spPr>
        <p:txBody>
          <a:bodyPr wrap="square" rtlCol="0">
            <a:spAutoFit/>
          </a:bodyPr>
          <a:lstStyle/>
          <a:p>
            <a:pPr algn="ctr"/>
            <a:r>
              <a:rPr kumimoji="1" lang="ja-JP" altLang="en-US">
                <a:solidFill>
                  <a:srgbClr val="0D3F94"/>
                </a:solidFill>
                <a:latin typeface="HGS創英角ｺﾞｼｯｸUB" panose="020B0900000000000000" pitchFamily="50" charset="-128"/>
                <a:ea typeface="HGS創英角ｺﾞｼｯｸUB" panose="020B0900000000000000" pitchFamily="50" charset="-128"/>
              </a:rPr>
              <a:t>“スタディサプリ”</a:t>
            </a:r>
            <a:r>
              <a:rPr kumimoji="1" lang="ja-JP" altLang="en-US" sz="1400">
                <a:solidFill>
                  <a:srgbClr val="0D3F94"/>
                </a:solidFill>
                <a:latin typeface="HGS創英角ｺﾞｼｯｸUB" panose="020B0900000000000000" pitchFamily="50" charset="-128"/>
                <a:ea typeface="HGS創英角ｺﾞｼｯｸUB" panose="020B0900000000000000" pitchFamily="50" charset="-128"/>
              </a:rPr>
              <a:t>でできること</a:t>
            </a:r>
          </a:p>
        </p:txBody>
      </p:sp>
      <p:sp>
        <p:nvSpPr>
          <p:cNvPr id="15" name="テキスト ボックス 14">
            <a:extLst>
              <a:ext uri="{FF2B5EF4-FFF2-40B4-BE49-F238E27FC236}">
                <a16:creationId xmlns:a16="http://schemas.microsoft.com/office/drawing/2014/main" id="{D7C51F2B-9FF4-43BF-822C-893A6AB9C102}"/>
              </a:ext>
            </a:extLst>
          </p:cNvPr>
          <p:cNvSpPr txBox="1"/>
          <p:nvPr/>
        </p:nvSpPr>
        <p:spPr>
          <a:xfrm>
            <a:off x="1323434" y="6354789"/>
            <a:ext cx="3857457" cy="276999"/>
          </a:xfrm>
          <a:prstGeom prst="rect">
            <a:avLst/>
          </a:prstGeom>
          <a:noFill/>
        </p:spPr>
        <p:txBody>
          <a:bodyPr wrap="square" rtlCol="0">
            <a:spAutoFit/>
          </a:bodyPr>
          <a:lstStyle/>
          <a:p>
            <a:pPr algn="just"/>
            <a:r>
              <a:rPr kumimoji="1" lang="ja-JP" altLang="en-US" sz="1200">
                <a:solidFill>
                  <a:srgbClr val="279CD7"/>
                </a:solidFill>
                <a:latin typeface="HGS創英角ｺﾞｼｯｸUB" panose="020B0900000000000000" pitchFamily="50" charset="-128"/>
                <a:ea typeface="HGS創英角ｺﾞｼｯｸUB" panose="020B0900000000000000" pitchFamily="50" charset="-128"/>
              </a:rPr>
              <a:t>一人一人にあった演習問題で弱点を把握できる</a:t>
            </a:r>
          </a:p>
        </p:txBody>
      </p:sp>
      <p:sp>
        <p:nvSpPr>
          <p:cNvPr id="16" name="テキスト ボックス 15">
            <a:extLst>
              <a:ext uri="{FF2B5EF4-FFF2-40B4-BE49-F238E27FC236}">
                <a16:creationId xmlns:a16="http://schemas.microsoft.com/office/drawing/2014/main" id="{09F5D277-7ECB-4A26-8343-914D3E2772EB}"/>
              </a:ext>
            </a:extLst>
          </p:cNvPr>
          <p:cNvSpPr txBox="1"/>
          <p:nvPr/>
        </p:nvSpPr>
        <p:spPr>
          <a:xfrm>
            <a:off x="1323435" y="6609105"/>
            <a:ext cx="4144678" cy="414794"/>
          </a:xfrm>
          <a:prstGeom prst="rect">
            <a:avLst/>
          </a:prstGeom>
          <a:noFill/>
        </p:spPr>
        <p:txBody>
          <a:bodyPr wrap="square" rtlCol="0">
            <a:spAutoFit/>
          </a:bodyPr>
          <a:lstStyle/>
          <a:p>
            <a:pPr algn="just">
              <a:lnSpc>
                <a:spcPts val="1300"/>
              </a:lnSpc>
            </a:pPr>
            <a:r>
              <a:rPr kumimoji="1" lang="en-US" altLang="ja-JP" sz="850" spc="-50">
                <a:latin typeface="+mn-ea"/>
              </a:rPr>
              <a:t>WEB</a:t>
            </a:r>
            <a:r>
              <a:rPr kumimoji="1" lang="ja-JP" altLang="en-US" sz="850" spc="-50">
                <a:latin typeface="+mn-ea"/>
              </a:rPr>
              <a:t>テスト（単元テスト・確認テスト）を使用することでき、志望校別・習熟度別に</a:t>
            </a:r>
            <a:endParaRPr kumimoji="1" lang="en-US" altLang="ja-JP" sz="850" spc="-50">
              <a:latin typeface="+mn-ea"/>
            </a:endParaRPr>
          </a:p>
          <a:p>
            <a:pPr algn="just">
              <a:lnSpc>
                <a:spcPts val="1300"/>
              </a:lnSpc>
            </a:pPr>
            <a:r>
              <a:rPr kumimoji="1" lang="ja-JP" altLang="en-US" sz="850">
                <a:latin typeface="+mn-ea"/>
              </a:rPr>
              <a:t>生徒一人一人にあった苦手把握を小問毎に把握することができます。</a:t>
            </a:r>
          </a:p>
        </p:txBody>
      </p:sp>
      <p:sp>
        <p:nvSpPr>
          <p:cNvPr id="17" name="テキスト ボックス 16">
            <a:extLst>
              <a:ext uri="{FF2B5EF4-FFF2-40B4-BE49-F238E27FC236}">
                <a16:creationId xmlns:a16="http://schemas.microsoft.com/office/drawing/2014/main" id="{CAD839CC-A24B-4F60-AA16-45F7C304D077}"/>
              </a:ext>
            </a:extLst>
          </p:cNvPr>
          <p:cNvSpPr txBox="1"/>
          <p:nvPr/>
        </p:nvSpPr>
        <p:spPr>
          <a:xfrm>
            <a:off x="1323432" y="7311109"/>
            <a:ext cx="3201108" cy="276999"/>
          </a:xfrm>
          <a:prstGeom prst="rect">
            <a:avLst/>
          </a:prstGeom>
          <a:noFill/>
        </p:spPr>
        <p:txBody>
          <a:bodyPr wrap="square" rtlCol="0">
            <a:spAutoFit/>
          </a:bodyPr>
          <a:lstStyle/>
          <a:p>
            <a:r>
              <a:rPr kumimoji="1" lang="ja-JP" altLang="en-US" sz="1200">
                <a:solidFill>
                  <a:srgbClr val="279CD7"/>
                </a:solidFill>
                <a:latin typeface="HGS創英角ｺﾞｼｯｸUB" panose="020B0900000000000000" pitchFamily="50" charset="-128"/>
                <a:ea typeface="HGS創英角ｺﾞｼｯｸUB" panose="020B0900000000000000" pitchFamily="50" charset="-128"/>
              </a:rPr>
              <a:t>学習状況を見える化・把握できる</a:t>
            </a:r>
          </a:p>
        </p:txBody>
      </p:sp>
      <p:sp>
        <p:nvSpPr>
          <p:cNvPr id="18" name="テキスト ボックス 17">
            <a:extLst>
              <a:ext uri="{FF2B5EF4-FFF2-40B4-BE49-F238E27FC236}">
                <a16:creationId xmlns:a16="http://schemas.microsoft.com/office/drawing/2014/main" id="{BAD9FB83-F7F7-47D9-A0A0-6595BD75ED2D}"/>
              </a:ext>
            </a:extLst>
          </p:cNvPr>
          <p:cNvSpPr txBox="1"/>
          <p:nvPr/>
        </p:nvSpPr>
        <p:spPr>
          <a:xfrm>
            <a:off x="1323434" y="7579667"/>
            <a:ext cx="4144678" cy="576953"/>
          </a:xfrm>
          <a:prstGeom prst="rect">
            <a:avLst/>
          </a:prstGeom>
          <a:noFill/>
        </p:spPr>
        <p:txBody>
          <a:bodyPr wrap="square" rtlCol="0">
            <a:spAutoFit/>
          </a:bodyPr>
          <a:lstStyle/>
          <a:p>
            <a:pPr algn="just">
              <a:lnSpc>
                <a:spcPts val="1300"/>
              </a:lnSpc>
            </a:pPr>
            <a:r>
              <a:rPr kumimoji="1" lang="ja-JP" altLang="en-US" sz="850">
                <a:latin typeface="+mn-ea"/>
              </a:rPr>
              <a:t>講師専用の学習管理画面から、学習時間、正答率等の進捗状況をリアルタイムで</a:t>
            </a:r>
            <a:endParaRPr kumimoji="1" lang="en-US" altLang="ja-JP" sz="850">
              <a:latin typeface="+mn-ea"/>
            </a:endParaRPr>
          </a:p>
          <a:p>
            <a:pPr algn="just">
              <a:lnSpc>
                <a:spcPts val="1300"/>
              </a:lnSpc>
            </a:pPr>
            <a:r>
              <a:rPr kumimoji="1" lang="ja-JP" altLang="en-US" sz="850">
                <a:latin typeface="+mn-ea"/>
              </a:rPr>
              <a:t>見える化することができます。塾内だけではなく、家庭学習の状況も把握も可能</a:t>
            </a:r>
            <a:endParaRPr kumimoji="1" lang="en-US" altLang="ja-JP" sz="850">
              <a:latin typeface="+mn-ea"/>
            </a:endParaRPr>
          </a:p>
          <a:p>
            <a:pPr algn="just">
              <a:lnSpc>
                <a:spcPts val="1300"/>
              </a:lnSpc>
            </a:pPr>
            <a:r>
              <a:rPr kumimoji="1" lang="ja-JP" altLang="en-US" sz="850">
                <a:latin typeface="+mn-ea"/>
              </a:rPr>
              <a:t>なので、塾と家庭あわせた学習のご支援ができるようになります。</a:t>
            </a:r>
          </a:p>
        </p:txBody>
      </p:sp>
      <p:sp>
        <p:nvSpPr>
          <p:cNvPr id="20" name="テキスト ボックス 19">
            <a:extLst>
              <a:ext uri="{FF2B5EF4-FFF2-40B4-BE49-F238E27FC236}">
                <a16:creationId xmlns:a16="http://schemas.microsoft.com/office/drawing/2014/main" id="{6D95D96E-4383-44A9-81D8-FBCD2C8E1739}"/>
              </a:ext>
            </a:extLst>
          </p:cNvPr>
          <p:cNvSpPr txBox="1"/>
          <p:nvPr/>
        </p:nvSpPr>
        <p:spPr>
          <a:xfrm>
            <a:off x="1323432" y="8271673"/>
            <a:ext cx="3314858" cy="276999"/>
          </a:xfrm>
          <a:prstGeom prst="rect">
            <a:avLst/>
          </a:prstGeom>
          <a:noFill/>
        </p:spPr>
        <p:txBody>
          <a:bodyPr wrap="square" rtlCol="0">
            <a:spAutoFit/>
          </a:bodyPr>
          <a:lstStyle/>
          <a:p>
            <a:r>
              <a:rPr kumimoji="1" lang="ja-JP" altLang="en-US" sz="1200">
                <a:solidFill>
                  <a:srgbClr val="279CD7"/>
                </a:solidFill>
                <a:latin typeface="HGS創英角ｺﾞｼｯｸUB" panose="020B0900000000000000" pitchFamily="50" charset="-128"/>
                <a:ea typeface="HGS創英角ｺﾞｼｯｸUB" panose="020B0900000000000000" pitchFamily="50" charset="-128"/>
              </a:rPr>
              <a:t>自分にあった動画で弱点を克服できる</a:t>
            </a:r>
          </a:p>
        </p:txBody>
      </p:sp>
      <p:sp>
        <p:nvSpPr>
          <p:cNvPr id="21" name="テキスト ボックス 20">
            <a:extLst>
              <a:ext uri="{FF2B5EF4-FFF2-40B4-BE49-F238E27FC236}">
                <a16:creationId xmlns:a16="http://schemas.microsoft.com/office/drawing/2014/main" id="{F8E80742-D8C2-48E4-90F2-744E20B59A3F}"/>
              </a:ext>
            </a:extLst>
          </p:cNvPr>
          <p:cNvSpPr txBox="1"/>
          <p:nvPr/>
        </p:nvSpPr>
        <p:spPr>
          <a:xfrm>
            <a:off x="1323433" y="8535099"/>
            <a:ext cx="4144680" cy="581057"/>
          </a:xfrm>
          <a:prstGeom prst="rect">
            <a:avLst/>
          </a:prstGeom>
          <a:noFill/>
        </p:spPr>
        <p:txBody>
          <a:bodyPr wrap="square" rtlCol="0">
            <a:spAutoFit/>
          </a:bodyPr>
          <a:lstStyle/>
          <a:p>
            <a:pPr algn="dist">
              <a:lnSpc>
                <a:spcPts val="1300"/>
              </a:lnSpc>
            </a:pPr>
            <a:r>
              <a:rPr kumimoji="1" lang="ja-JP" altLang="en-US" sz="850" spc="-100">
                <a:latin typeface="+mn-ea"/>
              </a:rPr>
              <a:t>受験対策、定期テスト対策、苦手克服等、一人一人の目的に応じた動画の受講が可能。</a:t>
            </a:r>
            <a:endParaRPr kumimoji="1" lang="en-US" altLang="ja-JP" sz="850" spc="-100">
              <a:latin typeface="+mn-ea"/>
            </a:endParaRPr>
          </a:p>
          <a:p>
            <a:pPr algn="dist">
              <a:lnSpc>
                <a:spcPts val="1300"/>
              </a:lnSpc>
            </a:pPr>
            <a:r>
              <a:rPr kumimoji="1" lang="ja-JP" altLang="en-US" sz="850" spc="-100">
                <a:latin typeface="+mn-ea"/>
              </a:rPr>
              <a:t>小学生～高校生までで、最大</a:t>
            </a:r>
            <a:r>
              <a:rPr kumimoji="1" lang="en-US" altLang="ja-JP" sz="850" spc="-100">
                <a:latin typeface="+mn-ea"/>
              </a:rPr>
              <a:t>6</a:t>
            </a:r>
            <a:r>
              <a:rPr kumimoji="1" lang="ja-JP" altLang="en-US" sz="850" spc="-100">
                <a:latin typeface="+mn-ea"/>
              </a:rPr>
              <a:t>教科</a:t>
            </a:r>
            <a:r>
              <a:rPr kumimoji="1" lang="en-US" altLang="ja-JP" sz="850" spc="-100">
                <a:latin typeface="+mn-ea"/>
              </a:rPr>
              <a:t>19</a:t>
            </a:r>
            <a:r>
              <a:rPr kumimoji="1" lang="ja-JP" altLang="en-US" sz="850" spc="-100">
                <a:latin typeface="+mn-ea"/>
              </a:rPr>
              <a:t>科目、約</a:t>
            </a:r>
            <a:r>
              <a:rPr kumimoji="1" lang="en-US" altLang="ja-JP" sz="850" spc="-100">
                <a:latin typeface="+mn-ea"/>
              </a:rPr>
              <a:t>4</a:t>
            </a:r>
            <a:r>
              <a:rPr kumimoji="1" lang="ja-JP" altLang="en-US" sz="850" spc="-100">
                <a:latin typeface="+mn-ea"/>
              </a:rPr>
              <a:t>万本以上の動画を自由に受講できるので、</a:t>
            </a:r>
            <a:endParaRPr kumimoji="1" lang="en-US" altLang="ja-JP" sz="850" spc="-100">
              <a:latin typeface="+mn-ea"/>
            </a:endParaRPr>
          </a:p>
          <a:p>
            <a:pPr>
              <a:lnSpc>
                <a:spcPts val="1300"/>
              </a:lnSpc>
            </a:pPr>
            <a:r>
              <a:rPr kumimoji="1" lang="ja-JP" altLang="en-US" sz="850" spc="-100">
                <a:latin typeface="+mn-ea"/>
              </a:rPr>
              <a:t>前の学年に遡って、基礎から学び直すことも可能です。</a:t>
            </a:r>
          </a:p>
        </p:txBody>
      </p:sp>
      <p:sp>
        <p:nvSpPr>
          <p:cNvPr id="22" name="テキスト ボックス 21">
            <a:extLst>
              <a:ext uri="{FF2B5EF4-FFF2-40B4-BE49-F238E27FC236}">
                <a16:creationId xmlns:a16="http://schemas.microsoft.com/office/drawing/2014/main" id="{DA7DFCDE-8EFB-4769-9AC4-54C444BCA1B6}"/>
              </a:ext>
            </a:extLst>
          </p:cNvPr>
          <p:cNvSpPr txBox="1"/>
          <p:nvPr/>
        </p:nvSpPr>
        <p:spPr>
          <a:xfrm>
            <a:off x="1323434" y="9240993"/>
            <a:ext cx="2864519" cy="276999"/>
          </a:xfrm>
          <a:prstGeom prst="rect">
            <a:avLst/>
          </a:prstGeom>
          <a:noFill/>
        </p:spPr>
        <p:txBody>
          <a:bodyPr wrap="square" rtlCol="0">
            <a:spAutoFit/>
          </a:bodyPr>
          <a:lstStyle/>
          <a:p>
            <a:r>
              <a:rPr kumimoji="1" lang="ja-JP" altLang="en-US" sz="1200">
                <a:solidFill>
                  <a:srgbClr val="279CD7"/>
                </a:solidFill>
                <a:latin typeface="HGS創英角ｺﾞｼｯｸUB" panose="020B0900000000000000" pitchFamily="50" charset="-128"/>
                <a:ea typeface="HGS創英角ｺﾞｼｯｸUB" panose="020B0900000000000000" pitchFamily="50" charset="-128"/>
              </a:rPr>
              <a:t>いつでもどこでも学習できる</a:t>
            </a:r>
          </a:p>
        </p:txBody>
      </p:sp>
      <p:sp>
        <p:nvSpPr>
          <p:cNvPr id="23" name="テキスト ボックス 22">
            <a:extLst>
              <a:ext uri="{FF2B5EF4-FFF2-40B4-BE49-F238E27FC236}">
                <a16:creationId xmlns:a16="http://schemas.microsoft.com/office/drawing/2014/main" id="{94CE0E81-4AD5-482C-97AB-64C2413DCC10}"/>
              </a:ext>
            </a:extLst>
          </p:cNvPr>
          <p:cNvSpPr txBox="1"/>
          <p:nvPr/>
        </p:nvSpPr>
        <p:spPr>
          <a:xfrm>
            <a:off x="1323433" y="9501552"/>
            <a:ext cx="4120295" cy="581506"/>
          </a:xfrm>
          <a:prstGeom prst="rect">
            <a:avLst/>
          </a:prstGeom>
          <a:noFill/>
        </p:spPr>
        <p:txBody>
          <a:bodyPr wrap="square" rtlCol="0">
            <a:spAutoFit/>
          </a:bodyPr>
          <a:lstStyle/>
          <a:p>
            <a:pPr algn="dist">
              <a:lnSpc>
                <a:spcPts val="1300"/>
              </a:lnSpc>
            </a:pPr>
            <a:r>
              <a:rPr kumimoji="1" lang="ja-JP" altLang="en-US" sz="850" spc="-50">
                <a:latin typeface="+mn-ea"/>
              </a:rPr>
              <a:t>スマホ・</a:t>
            </a:r>
            <a:r>
              <a:rPr kumimoji="1" lang="en-US" altLang="ja-JP" sz="850" spc="-50">
                <a:latin typeface="+mn-ea"/>
              </a:rPr>
              <a:t>PC</a:t>
            </a:r>
            <a:r>
              <a:rPr kumimoji="1" lang="ja-JP" altLang="en-US" sz="850" spc="-50">
                <a:latin typeface="+mn-ea"/>
              </a:rPr>
              <a:t>・タブレットで学習できるので、部活動等で自習の時間が取れなくても、</a:t>
            </a:r>
            <a:endParaRPr kumimoji="1" lang="en-US" altLang="ja-JP" sz="850" spc="-50">
              <a:latin typeface="+mn-ea"/>
            </a:endParaRPr>
          </a:p>
          <a:p>
            <a:pPr algn="dist">
              <a:lnSpc>
                <a:spcPts val="1300"/>
              </a:lnSpc>
            </a:pPr>
            <a:r>
              <a:rPr kumimoji="1" lang="ja-JP" altLang="en-US" sz="850" spc="-50">
                <a:latin typeface="+mn-ea"/>
              </a:rPr>
              <a:t>移動時間等のちょっとした空き時間で生徒一人一人の生活習慣にあったかたちで</a:t>
            </a:r>
            <a:endParaRPr kumimoji="1" lang="en-US" altLang="ja-JP" sz="850" spc="-50">
              <a:latin typeface="+mn-ea"/>
            </a:endParaRPr>
          </a:p>
          <a:p>
            <a:pPr>
              <a:lnSpc>
                <a:spcPts val="1300"/>
              </a:lnSpc>
            </a:pPr>
            <a:r>
              <a:rPr kumimoji="1" lang="ja-JP" altLang="en-US" sz="850">
                <a:latin typeface="+mn-ea"/>
              </a:rPr>
              <a:t>受講する事ができます。</a:t>
            </a:r>
          </a:p>
        </p:txBody>
      </p:sp>
      <p:sp>
        <p:nvSpPr>
          <p:cNvPr id="30" name="四角形: 角を丸くする 29">
            <a:extLst>
              <a:ext uri="{FF2B5EF4-FFF2-40B4-BE49-F238E27FC236}">
                <a16:creationId xmlns:a16="http://schemas.microsoft.com/office/drawing/2014/main" id="{70F45837-4094-454D-954F-23A88DD818E9}"/>
              </a:ext>
            </a:extLst>
          </p:cNvPr>
          <p:cNvSpPr/>
          <p:nvPr/>
        </p:nvSpPr>
        <p:spPr>
          <a:xfrm>
            <a:off x="1759600" y="4054386"/>
            <a:ext cx="1548000" cy="563181"/>
          </a:xfrm>
          <a:prstGeom prst="roundRect">
            <a:avLst>
              <a:gd name="adj" fmla="val 114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6292C57B-7265-4D50-BCCC-21CA88E1C525}"/>
              </a:ext>
            </a:extLst>
          </p:cNvPr>
          <p:cNvSpPr/>
          <p:nvPr/>
        </p:nvSpPr>
        <p:spPr>
          <a:xfrm>
            <a:off x="1759600" y="4658030"/>
            <a:ext cx="1548000" cy="563181"/>
          </a:xfrm>
          <a:prstGeom prst="roundRect">
            <a:avLst>
              <a:gd name="adj" fmla="val 99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F6243E7-EF04-4B69-941F-0F746741212C}"/>
              </a:ext>
            </a:extLst>
          </p:cNvPr>
          <p:cNvSpPr txBox="1"/>
          <p:nvPr/>
        </p:nvSpPr>
        <p:spPr>
          <a:xfrm>
            <a:off x="1815484" y="4095700"/>
            <a:ext cx="1489668" cy="507831"/>
          </a:xfrm>
          <a:prstGeom prst="rect">
            <a:avLst/>
          </a:prstGeom>
          <a:noFill/>
        </p:spPr>
        <p:txBody>
          <a:bodyPr wrap="square" rtlCol="0">
            <a:spAutoFit/>
          </a:bodyPr>
          <a:lstStyle/>
          <a:p>
            <a:r>
              <a:rPr kumimoji="1" lang="ja-JP" altLang="en-US" sz="900"/>
              <a:t>苦手な教科をそのままに</a:t>
            </a:r>
          </a:p>
          <a:p>
            <a:r>
              <a:rPr kumimoji="1" lang="ja-JP" altLang="en-US" sz="900"/>
              <a:t>してしまい、思い通りに</a:t>
            </a:r>
          </a:p>
          <a:p>
            <a:r>
              <a:rPr kumimoji="1" lang="ja-JP" altLang="en-US" sz="900"/>
              <a:t>点数が上がらない</a:t>
            </a:r>
          </a:p>
        </p:txBody>
      </p:sp>
      <p:sp>
        <p:nvSpPr>
          <p:cNvPr id="8" name="テキスト ボックス 7">
            <a:extLst>
              <a:ext uri="{FF2B5EF4-FFF2-40B4-BE49-F238E27FC236}">
                <a16:creationId xmlns:a16="http://schemas.microsoft.com/office/drawing/2014/main" id="{04A73791-2FCC-440A-82B9-A1A1E23DEBB6}"/>
              </a:ext>
            </a:extLst>
          </p:cNvPr>
          <p:cNvSpPr txBox="1"/>
          <p:nvPr/>
        </p:nvSpPr>
        <p:spPr>
          <a:xfrm>
            <a:off x="1815485" y="4713381"/>
            <a:ext cx="1489668" cy="507831"/>
          </a:xfrm>
          <a:prstGeom prst="rect">
            <a:avLst/>
          </a:prstGeom>
          <a:noFill/>
        </p:spPr>
        <p:txBody>
          <a:bodyPr wrap="square" rtlCol="0">
            <a:spAutoFit/>
          </a:bodyPr>
          <a:lstStyle/>
          <a:p>
            <a:r>
              <a:rPr kumimoji="1" lang="ja-JP" altLang="en-US" sz="900"/>
              <a:t>家庭での自習について、</a:t>
            </a:r>
          </a:p>
          <a:p>
            <a:r>
              <a:rPr kumimoji="1" lang="ja-JP" altLang="en-US" sz="900"/>
              <a:t>何から取り組めばよいか</a:t>
            </a:r>
          </a:p>
          <a:p>
            <a:r>
              <a:rPr kumimoji="1" lang="ja-JP" altLang="en-US" sz="900"/>
              <a:t>わからない</a:t>
            </a:r>
          </a:p>
        </p:txBody>
      </p:sp>
      <p:sp>
        <p:nvSpPr>
          <p:cNvPr id="49" name="四角形: 角を丸くする 48">
            <a:extLst>
              <a:ext uri="{FF2B5EF4-FFF2-40B4-BE49-F238E27FC236}">
                <a16:creationId xmlns:a16="http://schemas.microsoft.com/office/drawing/2014/main" id="{D1B9610E-7361-4B85-BBE0-88B063D6AA4F}"/>
              </a:ext>
            </a:extLst>
          </p:cNvPr>
          <p:cNvSpPr/>
          <p:nvPr/>
        </p:nvSpPr>
        <p:spPr>
          <a:xfrm>
            <a:off x="716747" y="3744000"/>
            <a:ext cx="2602041" cy="210801"/>
          </a:xfrm>
          <a:prstGeom prst="roundRect">
            <a:avLst>
              <a:gd name="adj" fmla="val 50000"/>
            </a:avLst>
          </a:prstGeom>
          <a:solidFill>
            <a:srgbClr val="279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F761C47-9501-45FA-9D3B-C7CDDC970E94}"/>
              </a:ext>
            </a:extLst>
          </p:cNvPr>
          <p:cNvSpPr txBox="1"/>
          <p:nvPr/>
        </p:nvSpPr>
        <p:spPr>
          <a:xfrm>
            <a:off x="1002102" y="3712463"/>
            <a:ext cx="1881525" cy="261610"/>
          </a:xfrm>
          <a:prstGeom prst="rect">
            <a:avLst/>
          </a:prstGeom>
          <a:noFill/>
        </p:spPr>
        <p:txBody>
          <a:bodyPr wrap="square" rtlCol="0">
            <a:spAutoFit/>
          </a:bodyPr>
          <a:lstStyle/>
          <a:p>
            <a:pPr algn="ctr"/>
            <a:r>
              <a:rPr kumimoji="1" lang="ja-JP" altLang="en-US" sz="1100">
                <a:solidFill>
                  <a:schemeClr val="bg1"/>
                </a:solidFill>
                <a:latin typeface="HGS創英角ｺﾞｼｯｸUB" panose="020B0900000000000000" pitchFamily="50" charset="-128"/>
                <a:ea typeface="HGS創英角ｺﾞｼｯｸUB" panose="020B0900000000000000" pitchFamily="50" charset="-128"/>
              </a:rPr>
              <a:t>勉強のよくあるお悩み</a:t>
            </a:r>
          </a:p>
        </p:txBody>
      </p:sp>
      <p:pic>
        <p:nvPicPr>
          <p:cNvPr id="29" name="図 28">
            <a:extLst>
              <a:ext uri="{FF2B5EF4-FFF2-40B4-BE49-F238E27FC236}">
                <a16:creationId xmlns:a16="http://schemas.microsoft.com/office/drawing/2014/main" id="{42817CBF-2C19-40E5-A882-B46F99184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59" y="4071146"/>
            <a:ext cx="1261875" cy="1152146"/>
          </a:xfrm>
          <a:prstGeom prst="rect">
            <a:avLst/>
          </a:prstGeom>
        </p:spPr>
      </p:pic>
      <p:sp>
        <p:nvSpPr>
          <p:cNvPr id="51" name="直角三角形 50">
            <a:extLst>
              <a:ext uri="{FF2B5EF4-FFF2-40B4-BE49-F238E27FC236}">
                <a16:creationId xmlns:a16="http://schemas.microsoft.com/office/drawing/2014/main" id="{E614C0F8-5FB8-4413-8211-5BF8654EB01F}"/>
              </a:ext>
            </a:extLst>
          </p:cNvPr>
          <p:cNvSpPr/>
          <p:nvPr/>
        </p:nvSpPr>
        <p:spPr>
          <a:xfrm rot="10800000" flipV="1">
            <a:off x="1633522" y="4412725"/>
            <a:ext cx="158129" cy="1306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直角三角形 51">
            <a:extLst>
              <a:ext uri="{FF2B5EF4-FFF2-40B4-BE49-F238E27FC236}">
                <a16:creationId xmlns:a16="http://schemas.microsoft.com/office/drawing/2014/main" id="{DAFA5951-B0B3-4BE9-9678-4AA024C211DF}"/>
              </a:ext>
            </a:extLst>
          </p:cNvPr>
          <p:cNvSpPr/>
          <p:nvPr/>
        </p:nvSpPr>
        <p:spPr>
          <a:xfrm rot="10800000">
            <a:off x="1633522" y="4720830"/>
            <a:ext cx="158129" cy="1306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8A785CBE-39DD-4C8E-AE86-2BA531D6ADD1}"/>
              </a:ext>
            </a:extLst>
          </p:cNvPr>
          <p:cNvSpPr/>
          <p:nvPr/>
        </p:nvSpPr>
        <p:spPr>
          <a:xfrm>
            <a:off x="3598764" y="4523830"/>
            <a:ext cx="1039526" cy="697380"/>
          </a:xfrm>
          <a:prstGeom prst="roundRect">
            <a:avLst>
              <a:gd name="adj" fmla="val 84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02D17CC6-8739-4329-844E-D11C84B4EA58}"/>
              </a:ext>
            </a:extLst>
          </p:cNvPr>
          <p:cNvSpPr/>
          <p:nvPr/>
        </p:nvSpPr>
        <p:spPr>
          <a:xfrm>
            <a:off x="4699017" y="4523830"/>
            <a:ext cx="1039526" cy="697380"/>
          </a:xfrm>
          <a:prstGeom prst="roundRect">
            <a:avLst>
              <a:gd name="adj" fmla="val 76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640EC63A-7C52-4221-890A-AB72D1E13F8E}"/>
              </a:ext>
            </a:extLst>
          </p:cNvPr>
          <p:cNvSpPr/>
          <p:nvPr/>
        </p:nvSpPr>
        <p:spPr>
          <a:xfrm>
            <a:off x="5799269" y="4523830"/>
            <a:ext cx="1039526" cy="697380"/>
          </a:xfrm>
          <a:prstGeom prst="roundRect">
            <a:avLst>
              <a:gd name="adj" fmla="val 8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D9B8FED-6535-4288-AEBA-2ABC188932F1}"/>
              </a:ext>
            </a:extLst>
          </p:cNvPr>
          <p:cNvSpPr txBox="1"/>
          <p:nvPr/>
        </p:nvSpPr>
        <p:spPr>
          <a:xfrm>
            <a:off x="3511993" y="4666218"/>
            <a:ext cx="1147763" cy="400110"/>
          </a:xfrm>
          <a:prstGeom prst="rect">
            <a:avLst/>
          </a:prstGeom>
          <a:noFill/>
        </p:spPr>
        <p:txBody>
          <a:bodyPr wrap="square" rtlCol="0">
            <a:spAutoFit/>
          </a:bodyPr>
          <a:lstStyle/>
          <a:p>
            <a:pPr algn="ctr"/>
            <a:r>
              <a:rPr kumimoji="1" lang="ja-JP" altLang="en-US" sz="1000"/>
              <a:t>苦手把握が</a:t>
            </a:r>
          </a:p>
          <a:p>
            <a:pPr algn="ctr"/>
            <a:r>
              <a:rPr kumimoji="1" lang="ja-JP" altLang="en-US" sz="1000"/>
              <a:t>できるテスト</a:t>
            </a:r>
          </a:p>
        </p:txBody>
      </p:sp>
      <p:sp>
        <p:nvSpPr>
          <p:cNvPr id="12" name="テキスト ボックス 11">
            <a:extLst>
              <a:ext uri="{FF2B5EF4-FFF2-40B4-BE49-F238E27FC236}">
                <a16:creationId xmlns:a16="http://schemas.microsoft.com/office/drawing/2014/main" id="{90FA0613-7D1E-49EA-8BDF-EF46BB70F0AE}"/>
              </a:ext>
            </a:extLst>
          </p:cNvPr>
          <p:cNvSpPr txBox="1"/>
          <p:nvPr/>
        </p:nvSpPr>
        <p:spPr>
          <a:xfrm>
            <a:off x="4590780" y="4589273"/>
            <a:ext cx="1255998" cy="553998"/>
          </a:xfrm>
          <a:prstGeom prst="rect">
            <a:avLst/>
          </a:prstGeom>
          <a:noFill/>
        </p:spPr>
        <p:txBody>
          <a:bodyPr wrap="square" rtlCol="0">
            <a:spAutoFit/>
          </a:bodyPr>
          <a:lstStyle/>
          <a:p>
            <a:pPr algn="ctr"/>
            <a:r>
              <a:rPr kumimoji="1" lang="ja-JP" altLang="en-US" sz="1000"/>
              <a:t>学習状況が</a:t>
            </a:r>
          </a:p>
          <a:p>
            <a:pPr algn="ctr"/>
            <a:r>
              <a:rPr kumimoji="1" lang="ja-JP" altLang="en-US" sz="1000"/>
              <a:t>見える化できる</a:t>
            </a:r>
          </a:p>
          <a:p>
            <a:pPr algn="ctr"/>
            <a:r>
              <a:rPr kumimoji="1" lang="ja-JP" altLang="en-US" sz="1000"/>
              <a:t>学習管理</a:t>
            </a:r>
          </a:p>
        </p:txBody>
      </p:sp>
      <p:sp>
        <p:nvSpPr>
          <p:cNvPr id="13" name="テキスト ボックス 12">
            <a:extLst>
              <a:ext uri="{FF2B5EF4-FFF2-40B4-BE49-F238E27FC236}">
                <a16:creationId xmlns:a16="http://schemas.microsoft.com/office/drawing/2014/main" id="{37C40492-F7BE-444E-954A-4C3277B7BE9B}"/>
              </a:ext>
            </a:extLst>
          </p:cNvPr>
          <p:cNvSpPr txBox="1"/>
          <p:nvPr/>
        </p:nvSpPr>
        <p:spPr>
          <a:xfrm>
            <a:off x="5677422" y="4589273"/>
            <a:ext cx="1280517" cy="553998"/>
          </a:xfrm>
          <a:prstGeom prst="rect">
            <a:avLst/>
          </a:prstGeom>
          <a:noFill/>
        </p:spPr>
        <p:txBody>
          <a:bodyPr wrap="square" rtlCol="0">
            <a:spAutoFit/>
          </a:bodyPr>
          <a:lstStyle/>
          <a:p>
            <a:pPr algn="ctr"/>
            <a:r>
              <a:rPr kumimoji="1" lang="ja-JP" altLang="en-US" sz="1000"/>
              <a:t>一人一人の</a:t>
            </a:r>
          </a:p>
          <a:p>
            <a:pPr algn="ctr"/>
            <a:r>
              <a:rPr kumimoji="1" lang="ja-JP" altLang="en-US" sz="1000"/>
              <a:t>レベルにあった</a:t>
            </a:r>
          </a:p>
          <a:p>
            <a:pPr algn="ctr"/>
            <a:r>
              <a:rPr kumimoji="1" lang="ja-JP" altLang="en-US" sz="1000"/>
              <a:t>講義動画</a:t>
            </a:r>
          </a:p>
        </p:txBody>
      </p:sp>
      <p:sp>
        <p:nvSpPr>
          <p:cNvPr id="62" name="二等辺三角形 61">
            <a:extLst>
              <a:ext uri="{FF2B5EF4-FFF2-40B4-BE49-F238E27FC236}">
                <a16:creationId xmlns:a16="http://schemas.microsoft.com/office/drawing/2014/main" id="{3144B3AF-4B0E-4AC3-ABBF-D67ED3C6A7DB}"/>
              </a:ext>
            </a:extLst>
          </p:cNvPr>
          <p:cNvSpPr/>
          <p:nvPr/>
        </p:nvSpPr>
        <p:spPr>
          <a:xfrm rot="5400000">
            <a:off x="3308868" y="4411984"/>
            <a:ext cx="295275" cy="105814"/>
          </a:xfrm>
          <a:prstGeom prst="triangle">
            <a:avLst/>
          </a:prstGeom>
          <a:solidFill>
            <a:srgbClr val="E74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74291"/>
              </a:solidFill>
            </a:endParaRPr>
          </a:p>
        </p:txBody>
      </p:sp>
      <p:grpSp>
        <p:nvGrpSpPr>
          <p:cNvPr id="84" name="グループ化 83">
            <a:extLst>
              <a:ext uri="{FF2B5EF4-FFF2-40B4-BE49-F238E27FC236}">
                <a16:creationId xmlns:a16="http://schemas.microsoft.com/office/drawing/2014/main" id="{E1C1ADAE-6A3B-4116-911B-FD7069072235}"/>
              </a:ext>
            </a:extLst>
          </p:cNvPr>
          <p:cNvGrpSpPr/>
          <p:nvPr/>
        </p:nvGrpSpPr>
        <p:grpSpPr>
          <a:xfrm>
            <a:off x="693451" y="7321114"/>
            <a:ext cx="642617" cy="576074"/>
            <a:chOff x="-2778964" y="5014114"/>
            <a:chExt cx="642617" cy="576074"/>
          </a:xfrm>
        </p:grpSpPr>
        <p:sp>
          <p:nvSpPr>
            <p:cNvPr id="70" name="フリーフォーム: 図形 69">
              <a:extLst>
                <a:ext uri="{FF2B5EF4-FFF2-40B4-BE49-F238E27FC236}">
                  <a16:creationId xmlns:a16="http://schemas.microsoft.com/office/drawing/2014/main" id="{6F1FCBEA-F4F4-42F7-8103-4208F4C795CE}"/>
                </a:ext>
              </a:extLst>
            </p:cNvPr>
            <p:cNvSpPr/>
            <p:nvPr/>
          </p:nvSpPr>
          <p:spPr>
            <a:xfrm>
              <a:off x="-2745692" y="5014114"/>
              <a:ext cx="576074" cy="576074"/>
            </a:xfrm>
            <a:custGeom>
              <a:avLst/>
              <a:gdLst>
                <a:gd name="connsiteX0" fmla="*/ 288037 w 576074"/>
                <a:gd name="connsiteY0" fmla="*/ 0 h 576074"/>
                <a:gd name="connsiteX1" fmla="*/ 576074 w 576074"/>
                <a:gd name="connsiteY1" fmla="*/ 288037 h 576074"/>
                <a:gd name="connsiteX2" fmla="*/ 526882 w 576074"/>
                <a:gd name="connsiteY2" fmla="*/ 449081 h 576074"/>
                <a:gd name="connsiteX3" fmla="*/ 518726 w 576074"/>
                <a:gd name="connsiteY3" fmla="*/ 458966 h 576074"/>
                <a:gd name="connsiteX4" fmla="*/ 549648 w 576074"/>
                <a:gd name="connsiteY4" fmla="*/ 553638 h 576074"/>
                <a:gd name="connsiteX5" fmla="*/ 462023 w 576074"/>
                <a:gd name="connsiteY5" fmla="*/ 516204 h 576074"/>
                <a:gd name="connsiteX6" fmla="*/ 449081 w 576074"/>
                <a:gd name="connsiteY6" fmla="*/ 526882 h 576074"/>
                <a:gd name="connsiteX7" fmla="*/ 288037 w 576074"/>
                <a:gd name="connsiteY7" fmla="*/ 576074 h 576074"/>
                <a:gd name="connsiteX8" fmla="*/ 0 w 576074"/>
                <a:gd name="connsiteY8" fmla="*/ 288037 h 576074"/>
                <a:gd name="connsiteX9" fmla="*/ 288037 w 576074"/>
                <a:gd name="connsiteY9" fmla="*/ 0 h 57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74" h="576074">
                  <a:moveTo>
                    <a:pt x="288037" y="0"/>
                  </a:moveTo>
                  <a:cubicBezTo>
                    <a:pt x="447115" y="0"/>
                    <a:pt x="576074" y="128959"/>
                    <a:pt x="576074" y="288037"/>
                  </a:cubicBezTo>
                  <a:cubicBezTo>
                    <a:pt x="576074" y="347692"/>
                    <a:pt x="557939" y="403110"/>
                    <a:pt x="526882" y="449081"/>
                  </a:cubicBezTo>
                  <a:lnTo>
                    <a:pt x="518726" y="458966"/>
                  </a:lnTo>
                  <a:lnTo>
                    <a:pt x="549648" y="553638"/>
                  </a:lnTo>
                  <a:lnTo>
                    <a:pt x="462023" y="516204"/>
                  </a:lnTo>
                  <a:lnTo>
                    <a:pt x="449081" y="526882"/>
                  </a:lnTo>
                  <a:cubicBezTo>
                    <a:pt x="403110" y="557939"/>
                    <a:pt x="347691" y="576074"/>
                    <a:pt x="288037" y="576074"/>
                  </a:cubicBezTo>
                  <a:cubicBezTo>
                    <a:pt x="128959" y="576074"/>
                    <a:pt x="0" y="447115"/>
                    <a:pt x="0" y="288037"/>
                  </a:cubicBezTo>
                  <a:cubicBezTo>
                    <a:pt x="0" y="128959"/>
                    <a:pt x="128959" y="0"/>
                    <a:pt x="288037" y="0"/>
                  </a:cubicBezTo>
                  <a:close/>
                </a:path>
              </a:pathLst>
            </a:custGeom>
            <a:solidFill>
              <a:srgbClr val="E7429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1" name="テキスト ボックス 70">
              <a:extLst>
                <a:ext uri="{FF2B5EF4-FFF2-40B4-BE49-F238E27FC236}">
                  <a16:creationId xmlns:a16="http://schemas.microsoft.com/office/drawing/2014/main" id="{C2D381E8-F818-45CB-A3BD-1B35AF9B2CE9}"/>
                </a:ext>
              </a:extLst>
            </p:cNvPr>
            <p:cNvSpPr txBox="1"/>
            <p:nvPr/>
          </p:nvSpPr>
          <p:spPr>
            <a:xfrm>
              <a:off x="-2778964" y="5044428"/>
              <a:ext cx="642617" cy="184666"/>
            </a:xfrm>
            <a:prstGeom prst="rect">
              <a:avLst/>
            </a:prstGeom>
            <a:noFill/>
          </p:spPr>
          <p:txBody>
            <a:bodyPr wrap="square" rtlCol="0">
              <a:spAutoFit/>
            </a:bodyPr>
            <a:lstStyle/>
            <a:p>
              <a:pPr algn="ctr"/>
              <a:r>
                <a:rPr kumimoji="1" lang="ja-JP" altLang="en-US" sz="600">
                  <a:solidFill>
                    <a:schemeClr val="bg1"/>
                  </a:solidFill>
                </a:rPr>
                <a:t>できること</a:t>
              </a:r>
            </a:p>
          </p:txBody>
        </p:sp>
        <p:sp>
          <p:nvSpPr>
            <p:cNvPr id="72" name="テキスト ボックス 71">
              <a:extLst>
                <a:ext uri="{FF2B5EF4-FFF2-40B4-BE49-F238E27FC236}">
                  <a16:creationId xmlns:a16="http://schemas.microsoft.com/office/drawing/2014/main" id="{9C68F9C3-12F0-4C0E-8389-E6721E03A42C}"/>
                </a:ext>
              </a:extLst>
            </p:cNvPr>
            <p:cNvSpPr txBox="1"/>
            <p:nvPr/>
          </p:nvSpPr>
          <p:spPr>
            <a:xfrm>
              <a:off x="-2686668" y="5159301"/>
              <a:ext cx="458024" cy="430887"/>
            </a:xfrm>
            <a:prstGeom prst="rect">
              <a:avLst/>
            </a:prstGeom>
            <a:noFill/>
          </p:spPr>
          <p:txBody>
            <a:bodyPr wrap="square" lIns="0" tIns="0" rIns="0" bIns="0" rtlCol="0">
              <a:spAutoFit/>
            </a:bodyPr>
            <a:lstStyle/>
            <a:p>
              <a:pPr algn="ctr"/>
              <a:r>
                <a:rPr kumimoji="1" lang="en-US" altLang="ja-JP" sz="2800">
                  <a:solidFill>
                    <a:schemeClr val="bg1"/>
                  </a:solidFill>
                </a:rPr>
                <a:t>02</a:t>
              </a:r>
              <a:endParaRPr kumimoji="1" lang="ja-JP" altLang="en-US" sz="2800">
                <a:solidFill>
                  <a:schemeClr val="bg1"/>
                </a:solidFill>
              </a:endParaRPr>
            </a:p>
          </p:txBody>
        </p:sp>
        <p:cxnSp>
          <p:nvCxnSpPr>
            <p:cNvPr id="73" name="直線コネクタ 72">
              <a:extLst>
                <a:ext uri="{FF2B5EF4-FFF2-40B4-BE49-F238E27FC236}">
                  <a16:creationId xmlns:a16="http://schemas.microsoft.com/office/drawing/2014/main" id="{690C94FD-7B11-4117-BD38-FA0E21BD6B89}"/>
                </a:ext>
              </a:extLst>
            </p:cNvPr>
            <p:cNvCxnSpPr>
              <a:cxnSpLocks/>
            </p:cNvCxnSpPr>
            <p:nvPr/>
          </p:nvCxnSpPr>
          <p:spPr>
            <a:xfrm>
              <a:off x="-2688244" y="5206777"/>
              <a:ext cx="46117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5" name="グループ化 84">
            <a:extLst>
              <a:ext uri="{FF2B5EF4-FFF2-40B4-BE49-F238E27FC236}">
                <a16:creationId xmlns:a16="http://schemas.microsoft.com/office/drawing/2014/main" id="{E8E5D692-C466-4D62-BFB3-558AB9534026}"/>
              </a:ext>
            </a:extLst>
          </p:cNvPr>
          <p:cNvGrpSpPr/>
          <p:nvPr/>
        </p:nvGrpSpPr>
        <p:grpSpPr>
          <a:xfrm>
            <a:off x="693451" y="8284146"/>
            <a:ext cx="642617" cy="576074"/>
            <a:chOff x="-1996848" y="6259230"/>
            <a:chExt cx="642617" cy="576074"/>
          </a:xfrm>
        </p:grpSpPr>
        <p:sp>
          <p:nvSpPr>
            <p:cNvPr id="74" name="フリーフォーム: 図形 73">
              <a:extLst>
                <a:ext uri="{FF2B5EF4-FFF2-40B4-BE49-F238E27FC236}">
                  <a16:creationId xmlns:a16="http://schemas.microsoft.com/office/drawing/2014/main" id="{4F4AD050-B3DF-4198-B03C-2248121F521B}"/>
                </a:ext>
              </a:extLst>
            </p:cNvPr>
            <p:cNvSpPr/>
            <p:nvPr/>
          </p:nvSpPr>
          <p:spPr>
            <a:xfrm>
              <a:off x="-1963576" y="6259230"/>
              <a:ext cx="576074" cy="576074"/>
            </a:xfrm>
            <a:custGeom>
              <a:avLst/>
              <a:gdLst>
                <a:gd name="connsiteX0" fmla="*/ 288037 w 576074"/>
                <a:gd name="connsiteY0" fmla="*/ 0 h 576074"/>
                <a:gd name="connsiteX1" fmla="*/ 576074 w 576074"/>
                <a:gd name="connsiteY1" fmla="*/ 288037 h 576074"/>
                <a:gd name="connsiteX2" fmla="*/ 526882 w 576074"/>
                <a:gd name="connsiteY2" fmla="*/ 449081 h 576074"/>
                <a:gd name="connsiteX3" fmla="*/ 518726 w 576074"/>
                <a:gd name="connsiteY3" fmla="*/ 458966 h 576074"/>
                <a:gd name="connsiteX4" fmla="*/ 549648 w 576074"/>
                <a:gd name="connsiteY4" fmla="*/ 553638 h 576074"/>
                <a:gd name="connsiteX5" fmla="*/ 462023 w 576074"/>
                <a:gd name="connsiteY5" fmla="*/ 516204 h 576074"/>
                <a:gd name="connsiteX6" fmla="*/ 449081 w 576074"/>
                <a:gd name="connsiteY6" fmla="*/ 526882 h 576074"/>
                <a:gd name="connsiteX7" fmla="*/ 288037 w 576074"/>
                <a:gd name="connsiteY7" fmla="*/ 576074 h 576074"/>
                <a:gd name="connsiteX8" fmla="*/ 0 w 576074"/>
                <a:gd name="connsiteY8" fmla="*/ 288037 h 576074"/>
                <a:gd name="connsiteX9" fmla="*/ 288037 w 576074"/>
                <a:gd name="connsiteY9" fmla="*/ 0 h 57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74" h="576074">
                  <a:moveTo>
                    <a:pt x="288037" y="0"/>
                  </a:moveTo>
                  <a:cubicBezTo>
                    <a:pt x="447115" y="0"/>
                    <a:pt x="576074" y="128959"/>
                    <a:pt x="576074" y="288037"/>
                  </a:cubicBezTo>
                  <a:cubicBezTo>
                    <a:pt x="576074" y="347692"/>
                    <a:pt x="557939" y="403110"/>
                    <a:pt x="526882" y="449081"/>
                  </a:cubicBezTo>
                  <a:lnTo>
                    <a:pt x="518726" y="458966"/>
                  </a:lnTo>
                  <a:lnTo>
                    <a:pt x="549648" y="553638"/>
                  </a:lnTo>
                  <a:lnTo>
                    <a:pt x="462023" y="516204"/>
                  </a:lnTo>
                  <a:lnTo>
                    <a:pt x="449081" y="526882"/>
                  </a:lnTo>
                  <a:cubicBezTo>
                    <a:pt x="403110" y="557939"/>
                    <a:pt x="347691" y="576074"/>
                    <a:pt x="288037" y="576074"/>
                  </a:cubicBezTo>
                  <a:cubicBezTo>
                    <a:pt x="128959" y="576074"/>
                    <a:pt x="0" y="447115"/>
                    <a:pt x="0" y="288037"/>
                  </a:cubicBezTo>
                  <a:cubicBezTo>
                    <a:pt x="0" y="128959"/>
                    <a:pt x="128959" y="0"/>
                    <a:pt x="288037" y="0"/>
                  </a:cubicBezTo>
                  <a:close/>
                </a:path>
              </a:pathLst>
            </a:custGeom>
            <a:solidFill>
              <a:srgbClr val="E7429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5" name="テキスト ボックス 74">
              <a:extLst>
                <a:ext uri="{FF2B5EF4-FFF2-40B4-BE49-F238E27FC236}">
                  <a16:creationId xmlns:a16="http://schemas.microsoft.com/office/drawing/2014/main" id="{6B4B4363-C200-4ECC-9458-38EDD9D8F48D}"/>
                </a:ext>
              </a:extLst>
            </p:cNvPr>
            <p:cNvSpPr txBox="1"/>
            <p:nvPr/>
          </p:nvSpPr>
          <p:spPr>
            <a:xfrm>
              <a:off x="-1996848" y="6289544"/>
              <a:ext cx="642617" cy="184666"/>
            </a:xfrm>
            <a:prstGeom prst="rect">
              <a:avLst/>
            </a:prstGeom>
            <a:noFill/>
          </p:spPr>
          <p:txBody>
            <a:bodyPr wrap="square" rtlCol="0">
              <a:spAutoFit/>
            </a:bodyPr>
            <a:lstStyle/>
            <a:p>
              <a:pPr algn="ctr"/>
              <a:r>
                <a:rPr kumimoji="1" lang="ja-JP" altLang="en-US" sz="600">
                  <a:solidFill>
                    <a:schemeClr val="bg1"/>
                  </a:solidFill>
                </a:rPr>
                <a:t>できること</a:t>
              </a:r>
            </a:p>
          </p:txBody>
        </p:sp>
        <p:sp>
          <p:nvSpPr>
            <p:cNvPr id="76" name="テキスト ボックス 75">
              <a:extLst>
                <a:ext uri="{FF2B5EF4-FFF2-40B4-BE49-F238E27FC236}">
                  <a16:creationId xmlns:a16="http://schemas.microsoft.com/office/drawing/2014/main" id="{059F78AB-E56E-481E-B968-22007D5AF986}"/>
                </a:ext>
              </a:extLst>
            </p:cNvPr>
            <p:cNvSpPr txBox="1"/>
            <p:nvPr/>
          </p:nvSpPr>
          <p:spPr>
            <a:xfrm>
              <a:off x="-1904552" y="6404417"/>
              <a:ext cx="458024" cy="430887"/>
            </a:xfrm>
            <a:prstGeom prst="rect">
              <a:avLst/>
            </a:prstGeom>
            <a:noFill/>
          </p:spPr>
          <p:txBody>
            <a:bodyPr wrap="square" lIns="0" tIns="0" rIns="0" bIns="0" rtlCol="0">
              <a:spAutoFit/>
            </a:bodyPr>
            <a:lstStyle/>
            <a:p>
              <a:pPr algn="ctr"/>
              <a:r>
                <a:rPr kumimoji="1" lang="en-US" altLang="ja-JP" sz="2800">
                  <a:solidFill>
                    <a:schemeClr val="bg1"/>
                  </a:solidFill>
                </a:rPr>
                <a:t>03</a:t>
              </a:r>
              <a:endParaRPr kumimoji="1" lang="ja-JP" altLang="en-US" sz="2800">
                <a:solidFill>
                  <a:schemeClr val="bg1"/>
                </a:solidFill>
              </a:endParaRPr>
            </a:p>
          </p:txBody>
        </p:sp>
        <p:cxnSp>
          <p:nvCxnSpPr>
            <p:cNvPr id="77" name="直線コネクタ 76">
              <a:extLst>
                <a:ext uri="{FF2B5EF4-FFF2-40B4-BE49-F238E27FC236}">
                  <a16:creationId xmlns:a16="http://schemas.microsoft.com/office/drawing/2014/main" id="{B4E9F75C-F702-4C48-A538-A4E867AC206A}"/>
                </a:ext>
              </a:extLst>
            </p:cNvPr>
            <p:cNvCxnSpPr>
              <a:cxnSpLocks/>
            </p:cNvCxnSpPr>
            <p:nvPr/>
          </p:nvCxnSpPr>
          <p:spPr>
            <a:xfrm>
              <a:off x="-1906128" y="6451893"/>
              <a:ext cx="46117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3" name="グループ化 82">
            <a:extLst>
              <a:ext uri="{FF2B5EF4-FFF2-40B4-BE49-F238E27FC236}">
                <a16:creationId xmlns:a16="http://schemas.microsoft.com/office/drawing/2014/main" id="{3213AC1D-B1DD-4567-B6D6-3F8692C23E73}"/>
              </a:ext>
            </a:extLst>
          </p:cNvPr>
          <p:cNvGrpSpPr/>
          <p:nvPr/>
        </p:nvGrpSpPr>
        <p:grpSpPr>
          <a:xfrm>
            <a:off x="693451" y="9247179"/>
            <a:ext cx="642617" cy="576074"/>
            <a:chOff x="-3516915" y="6690117"/>
            <a:chExt cx="642617" cy="576074"/>
          </a:xfrm>
        </p:grpSpPr>
        <p:sp>
          <p:nvSpPr>
            <p:cNvPr id="78" name="フリーフォーム: 図形 77">
              <a:extLst>
                <a:ext uri="{FF2B5EF4-FFF2-40B4-BE49-F238E27FC236}">
                  <a16:creationId xmlns:a16="http://schemas.microsoft.com/office/drawing/2014/main" id="{6D4C6678-E8C8-4E90-99A6-1076DBC1DDC4}"/>
                </a:ext>
              </a:extLst>
            </p:cNvPr>
            <p:cNvSpPr/>
            <p:nvPr/>
          </p:nvSpPr>
          <p:spPr>
            <a:xfrm>
              <a:off x="-3483643" y="6690117"/>
              <a:ext cx="576074" cy="576074"/>
            </a:xfrm>
            <a:custGeom>
              <a:avLst/>
              <a:gdLst>
                <a:gd name="connsiteX0" fmla="*/ 288037 w 576074"/>
                <a:gd name="connsiteY0" fmla="*/ 0 h 576074"/>
                <a:gd name="connsiteX1" fmla="*/ 576074 w 576074"/>
                <a:gd name="connsiteY1" fmla="*/ 288037 h 576074"/>
                <a:gd name="connsiteX2" fmla="*/ 526882 w 576074"/>
                <a:gd name="connsiteY2" fmla="*/ 449081 h 576074"/>
                <a:gd name="connsiteX3" fmla="*/ 518726 w 576074"/>
                <a:gd name="connsiteY3" fmla="*/ 458966 h 576074"/>
                <a:gd name="connsiteX4" fmla="*/ 549648 w 576074"/>
                <a:gd name="connsiteY4" fmla="*/ 553638 h 576074"/>
                <a:gd name="connsiteX5" fmla="*/ 462023 w 576074"/>
                <a:gd name="connsiteY5" fmla="*/ 516204 h 576074"/>
                <a:gd name="connsiteX6" fmla="*/ 449081 w 576074"/>
                <a:gd name="connsiteY6" fmla="*/ 526882 h 576074"/>
                <a:gd name="connsiteX7" fmla="*/ 288037 w 576074"/>
                <a:gd name="connsiteY7" fmla="*/ 576074 h 576074"/>
                <a:gd name="connsiteX8" fmla="*/ 0 w 576074"/>
                <a:gd name="connsiteY8" fmla="*/ 288037 h 576074"/>
                <a:gd name="connsiteX9" fmla="*/ 288037 w 576074"/>
                <a:gd name="connsiteY9" fmla="*/ 0 h 57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74" h="576074">
                  <a:moveTo>
                    <a:pt x="288037" y="0"/>
                  </a:moveTo>
                  <a:cubicBezTo>
                    <a:pt x="447115" y="0"/>
                    <a:pt x="576074" y="128959"/>
                    <a:pt x="576074" y="288037"/>
                  </a:cubicBezTo>
                  <a:cubicBezTo>
                    <a:pt x="576074" y="347692"/>
                    <a:pt x="557939" y="403110"/>
                    <a:pt x="526882" y="449081"/>
                  </a:cubicBezTo>
                  <a:lnTo>
                    <a:pt x="518726" y="458966"/>
                  </a:lnTo>
                  <a:lnTo>
                    <a:pt x="549648" y="553638"/>
                  </a:lnTo>
                  <a:lnTo>
                    <a:pt x="462023" y="516204"/>
                  </a:lnTo>
                  <a:lnTo>
                    <a:pt x="449081" y="526882"/>
                  </a:lnTo>
                  <a:cubicBezTo>
                    <a:pt x="403110" y="557939"/>
                    <a:pt x="347691" y="576074"/>
                    <a:pt x="288037" y="576074"/>
                  </a:cubicBezTo>
                  <a:cubicBezTo>
                    <a:pt x="128959" y="576074"/>
                    <a:pt x="0" y="447115"/>
                    <a:pt x="0" y="288037"/>
                  </a:cubicBezTo>
                  <a:cubicBezTo>
                    <a:pt x="0" y="128959"/>
                    <a:pt x="128959" y="0"/>
                    <a:pt x="288037" y="0"/>
                  </a:cubicBezTo>
                  <a:close/>
                </a:path>
              </a:pathLst>
            </a:custGeom>
            <a:solidFill>
              <a:srgbClr val="E7429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9" name="テキスト ボックス 78">
              <a:extLst>
                <a:ext uri="{FF2B5EF4-FFF2-40B4-BE49-F238E27FC236}">
                  <a16:creationId xmlns:a16="http://schemas.microsoft.com/office/drawing/2014/main" id="{0CF038CE-9935-4EA3-81AA-8E0DB1619F56}"/>
                </a:ext>
              </a:extLst>
            </p:cNvPr>
            <p:cNvSpPr txBox="1"/>
            <p:nvPr/>
          </p:nvSpPr>
          <p:spPr>
            <a:xfrm>
              <a:off x="-3516915" y="6720431"/>
              <a:ext cx="642617" cy="184666"/>
            </a:xfrm>
            <a:prstGeom prst="rect">
              <a:avLst/>
            </a:prstGeom>
            <a:noFill/>
          </p:spPr>
          <p:txBody>
            <a:bodyPr wrap="square" rtlCol="0">
              <a:spAutoFit/>
            </a:bodyPr>
            <a:lstStyle/>
            <a:p>
              <a:pPr algn="ctr"/>
              <a:r>
                <a:rPr kumimoji="1" lang="ja-JP" altLang="en-US" sz="600">
                  <a:solidFill>
                    <a:schemeClr val="bg1"/>
                  </a:solidFill>
                </a:rPr>
                <a:t>できること</a:t>
              </a:r>
            </a:p>
          </p:txBody>
        </p:sp>
        <p:sp>
          <p:nvSpPr>
            <p:cNvPr id="80" name="テキスト ボックス 79">
              <a:extLst>
                <a:ext uri="{FF2B5EF4-FFF2-40B4-BE49-F238E27FC236}">
                  <a16:creationId xmlns:a16="http://schemas.microsoft.com/office/drawing/2014/main" id="{517B67C7-320F-4305-BD16-DA89A724CE73}"/>
                </a:ext>
              </a:extLst>
            </p:cNvPr>
            <p:cNvSpPr txBox="1"/>
            <p:nvPr/>
          </p:nvSpPr>
          <p:spPr>
            <a:xfrm>
              <a:off x="-3424619" y="6835304"/>
              <a:ext cx="458024" cy="430887"/>
            </a:xfrm>
            <a:prstGeom prst="rect">
              <a:avLst/>
            </a:prstGeom>
            <a:noFill/>
          </p:spPr>
          <p:txBody>
            <a:bodyPr wrap="square" lIns="0" tIns="0" rIns="0" bIns="0" rtlCol="0">
              <a:spAutoFit/>
            </a:bodyPr>
            <a:lstStyle/>
            <a:p>
              <a:pPr algn="ctr"/>
              <a:r>
                <a:rPr kumimoji="1" lang="en-US" altLang="ja-JP" sz="2800">
                  <a:solidFill>
                    <a:schemeClr val="bg1"/>
                  </a:solidFill>
                </a:rPr>
                <a:t>04</a:t>
              </a:r>
              <a:endParaRPr kumimoji="1" lang="ja-JP" altLang="en-US" sz="2800">
                <a:solidFill>
                  <a:schemeClr val="bg1"/>
                </a:solidFill>
              </a:endParaRPr>
            </a:p>
          </p:txBody>
        </p:sp>
        <p:cxnSp>
          <p:nvCxnSpPr>
            <p:cNvPr id="81" name="直線コネクタ 80">
              <a:extLst>
                <a:ext uri="{FF2B5EF4-FFF2-40B4-BE49-F238E27FC236}">
                  <a16:creationId xmlns:a16="http://schemas.microsoft.com/office/drawing/2014/main" id="{878E57EE-1F4B-4D0E-AB32-C70520A5E2DD}"/>
                </a:ext>
              </a:extLst>
            </p:cNvPr>
            <p:cNvCxnSpPr>
              <a:cxnSpLocks/>
            </p:cNvCxnSpPr>
            <p:nvPr/>
          </p:nvCxnSpPr>
          <p:spPr>
            <a:xfrm>
              <a:off x="-3426195" y="6882780"/>
              <a:ext cx="46117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6" name="グループ化 85">
            <a:extLst>
              <a:ext uri="{FF2B5EF4-FFF2-40B4-BE49-F238E27FC236}">
                <a16:creationId xmlns:a16="http://schemas.microsoft.com/office/drawing/2014/main" id="{3B8B99E9-1F53-43A6-A31F-C5EA48AE12E4}"/>
              </a:ext>
            </a:extLst>
          </p:cNvPr>
          <p:cNvGrpSpPr/>
          <p:nvPr/>
        </p:nvGrpSpPr>
        <p:grpSpPr>
          <a:xfrm>
            <a:off x="693451" y="6358080"/>
            <a:ext cx="642617" cy="576074"/>
            <a:chOff x="-2778964" y="5014114"/>
            <a:chExt cx="642617" cy="576074"/>
          </a:xfrm>
        </p:grpSpPr>
        <p:sp>
          <p:nvSpPr>
            <p:cNvPr id="87" name="フリーフォーム: 図形 86">
              <a:extLst>
                <a:ext uri="{FF2B5EF4-FFF2-40B4-BE49-F238E27FC236}">
                  <a16:creationId xmlns:a16="http://schemas.microsoft.com/office/drawing/2014/main" id="{3F938EAC-6224-4A41-AAB8-C00ECA3CEF55}"/>
                </a:ext>
              </a:extLst>
            </p:cNvPr>
            <p:cNvSpPr/>
            <p:nvPr/>
          </p:nvSpPr>
          <p:spPr>
            <a:xfrm>
              <a:off x="-2745692" y="5014114"/>
              <a:ext cx="576074" cy="576074"/>
            </a:xfrm>
            <a:custGeom>
              <a:avLst/>
              <a:gdLst>
                <a:gd name="connsiteX0" fmla="*/ 288037 w 576074"/>
                <a:gd name="connsiteY0" fmla="*/ 0 h 576074"/>
                <a:gd name="connsiteX1" fmla="*/ 576074 w 576074"/>
                <a:gd name="connsiteY1" fmla="*/ 288037 h 576074"/>
                <a:gd name="connsiteX2" fmla="*/ 526882 w 576074"/>
                <a:gd name="connsiteY2" fmla="*/ 449081 h 576074"/>
                <a:gd name="connsiteX3" fmla="*/ 518726 w 576074"/>
                <a:gd name="connsiteY3" fmla="*/ 458966 h 576074"/>
                <a:gd name="connsiteX4" fmla="*/ 549648 w 576074"/>
                <a:gd name="connsiteY4" fmla="*/ 553638 h 576074"/>
                <a:gd name="connsiteX5" fmla="*/ 462023 w 576074"/>
                <a:gd name="connsiteY5" fmla="*/ 516204 h 576074"/>
                <a:gd name="connsiteX6" fmla="*/ 449081 w 576074"/>
                <a:gd name="connsiteY6" fmla="*/ 526882 h 576074"/>
                <a:gd name="connsiteX7" fmla="*/ 288037 w 576074"/>
                <a:gd name="connsiteY7" fmla="*/ 576074 h 576074"/>
                <a:gd name="connsiteX8" fmla="*/ 0 w 576074"/>
                <a:gd name="connsiteY8" fmla="*/ 288037 h 576074"/>
                <a:gd name="connsiteX9" fmla="*/ 288037 w 576074"/>
                <a:gd name="connsiteY9" fmla="*/ 0 h 57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074" h="576074">
                  <a:moveTo>
                    <a:pt x="288037" y="0"/>
                  </a:moveTo>
                  <a:cubicBezTo>
                    <a:pt x="447115" y="0"/>
                    <a:pt x="576074" y="128959"/>
                    <a:pt x="576074" y="288037"/>
                  </a:cubicBezTo>
                  <a:cubicBezTo>
                    <a:pt x="576074" y="347692"/>
                    <a:pt x="557939" y="403110"/>
                    <a:pt x="526882" y="449081"/>
                  </a:cubicBezTo>
                  <a:lnTo>
                    <a:pt x="518726" y="458966"/>
                  </a:lnTo>
                  <a:lnTo>
                    <a:pt x="549648" y="553638"/>
                  </a:lnTo>
                  <a:lnTo>
                    <a:pt x="462023" y="516204"/>
                  </a:lnTo>
                  <a:lnTo>
                    <a:pt x="449081" y="526882"/>
                  </a:lnTo>
                  <a:cubicBezTo>
                    <a:pt x="403110" y="557939"/>
                    <a:pt x="347691" y="576074"/>
                    <a:pt x="288037" y="576074"/>
                  </a:cubicBezTo>
                  <a:cubicBezTo>
                    <a:pt x="128959" y="576074"/>
                    <a:pt x="0" y="447115"/>
                    <a:pt x="0" y="288037"/>
                  </a:cubicBezTo>
                  <a:cubicBezTo>
                    <a:pt x="0" y="128959"/>
                    <a:pt x="128959" y="0"/>
                    <a:pt x="288037" y="0"/>
                  </a:cubicBezTo>
                  <a:close/>
                </a:path>
              </a:pathLst>
            </a:custGeom>
            <a:solidFill>
              <a:srgbClr val="E7429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8" name="テキスト ボックス 87">
              <a:extLst>
                <a:ext uri="{FF2B5EF4-FFF2-40B4-BE49-F238E27FC236}">
                  <a16:creationId xmlns:a16="http://schemas.microsoft.com/office/drawing/2014/main" id="{86B4F646-DDBA-4E2E-B221-D970ABCC82AE}"/>
                </a:ext>
              </a:extLst>
            </p:cNvPr>
            <p:cNvSpPr txBox="1"/>
            <p:nvPr/>
          </p:nvSpPr>
          <p:spPr>
            <a:xfrm>
              <a:off x="-2778964" y="5044428"/>
              <a:ext cx="642617" cy="184666"/>
            </a:xfrm>
            <a:prstGeom prst="rect">
              <a:avLst/>
            </a:prstGeom>
            <a:noFill/>
          </p:spPr>
          <p:txBody>
            <a:bodyPr wrap="square" rtlCol="0">
              <a:spAutoFit/>
            </a:bodyPr>
            <a:lstStyle/>
            <a:p>
              <a:pPr algn="ctr"/>
              <a:r>
                <a:rPr kumimoji="1" lang="ja-JP" altLang="en-US" sz="600">
                  <a:solidFill>
                    <a:schemeClr val="bg1"/>
                  </a:solidFill>
                </a:rPr>
                <a:t>できること</a:t>
              </a:r>
            </a:p>
          </p:txBody>
        </p:sp>
        <p:sp>
          <p:nvSpPr>
            <p:cNvPr id="89" name="テキスト ボックス 88">
              <a:extLst>
                <a:ext uri="{FF2B5EF4-FFF2-40B4-BE49-F238E27FC236}">
                  <a16:creationId xmlns:a16="http://schemas.microsoft.com/office/drawing/2014/main" id="{A19FEC1F-F4BC-493C-AD34-011B8EE193DF}"/>
                </a:ext>
              </a:extLst>
            </p:cNvPr>
            <p:cNvSpPr txBox="1"/>
            <p:nvPr/>
          </p:nvSpPr>
          <p:spPr>
            <a:xfrm>
              <a:off x="-2686668" y="5159301"/>
              <a:ext cx="458024" cy="430887"/>
            </a:xfrm>
            <a:prstGeom prst="rect">
              <a:avLst/>
            </a:prstGeom>
            <a:noFill/>
          </p:spPr>
          <p:txBody>
            <a:bodyPr wrap="square" lIns="0" tIns="0" rIns="0" bIns="0" rtlCol="0">
              <a:spAutoFit/>
            </a:bodyPr>
            <a:lstStyle/>
            <a:p>
              <a:pPr algn="ctr"/>
              <a:r>
                <a:rPr kumimoji="1" lang="en-US" altLang="ja-JP" sz="2800">
                  <a:solidFill>
                    <a:schemeClr val="bg1"/>
                  </a:solidFill>
                </a:rPr>
                <a:t>01</a:t>
              </a:r>
              <a:endParaRPr kumimoji="1" lang="ja-JP" altLang="en-US" sz="2800">
                <a:solidFill>
                  <a:schemeClr val="bg1"/>
                </a:solidFill>
              </a:endParaRPr>
            </a:p>
          </p:txBody>
        </p:sp>
        <p:cxnSp>
          <p:nvCxnSpPr>
            <p:cNvPr id="90" name="直線コネクタ 89">
              <a:extLst>
                <a:ext uri="{FF2B5EF4-FFF2-40B4-BE49-F238E27FC236}">
                  <a16:creationId xmlns:a16="http://schemas.microsoft.com/office/drawing/2014/main" id="{B9E6F60B-3F42-46F9-9C78-850470D619F2}"/>
                </a:ext>
              </a:extLst>
            </p:cNvPr>
            <p:cNvCxnSpPr>
              <a:cxnSpLocks/>
            </p:cNvCxnSpPr>
            <p:nvPr/>
          </p:nvCxnSpPr>
          <p:spPr>
            <a:xfrm>
              <a:off x="-2688244" y="5206777"/>
              <a:ext cx="46117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cxnSp>
        <p:nvCxnSpPr>
          <p:cNvPr id="96" name="直線コネクタ 95">
            <a:extLst>
              <a:ext uri="{FF2B5EF4-FFF2-40B4-BE49-F238E27FC236}">
                <a16:creationId xmlns:a16="http://schemas.microsoft.com/office/drawing/2014/main" id="{E7E1D109-5D24-49EA-8C24-37A6DA311AE8}"/>
              </a:ext>
            </a:extLst>
          </p:cNvPr>
          <p:cNvCxnSpPr>
            <a:cxnSpLocks/>
          </p:cNvCxnSpPr>
          <p:nvPr/>
        </p:nvCxnSpPr>
        <p:spPr>
          <a:xfrm>
            <a:off x="1415845" y="7222289"/>
            <a:ext cx="54246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445F98A2-42FD-4FBD-8D34-6F9DE8B56682}"/>
              </a:ext>
            </a:extLst>
          </p:cNvPr>
          <p:cNvCxnSpPr>
            <a:cxnSpLocks/>
          </p:cNvCxnSpPr>
          <p:nvPr/>
        </p:nvCxnSpPr>
        <p:spPr>
          <a:xfrm>
            <a:off x="1415845" y="8214280"/>
            <a:ext cx="54246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4D163748-4A3F-422A-BBEE-CDFA23007868}"/>
              </a:ext>
            </a:extLst>
          </p:cNvPr>
          <p:cNvCxnSpPr>
            <a:cxnSpLocks/>
          </p:cNvCxnSpPr>
          <p:nvPr/>
        </p:nvCxnSpPr>
        <p:spPr>
          <a:xfrm>
            <a:off x="1415845" y="9197292"/>
            <a:ext cx="54246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E94AF992-C1F3-4FAB-91CD-E961E724B1D9}"/>
              </a:ext>
            </a:extLst>
          </p:cNvPr>
          <p:cNvCxnSpPr>
            <a:cxnSpLocks/>
          </p:cNvCxnSpPr>
          <p:nvPr/>
        </p:nvCxnSpPr>
        <p:spPr>
          <a:xfrm>
            <a:off x="3704980" y="6192000"/>
            <a:ext cx="14400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9" name="図 108">
            <a:extLst>
              <a:ext uri="{FF2B5EF4-FFF2-40B4-BE49-F238E27FC236}">
                <a16:creationId xmlns:a16="http://schemas.microsoft.com/office/drawing/2014/main" id="{ADFFE658-5FAC-4FED-8CED-DBE43159E58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86817" y="7300632"/>
            <a:ext cx="1332000" cy="835305"/>
          </a:xfrm>
          <a:prstGeom prst="rect">
            <a:avLst/>
          </a:prstGeom>
        </p:spPr>
      </p:pic>
      <p:pic>
        <p:nvPicPr>
          <p:cNvPr id="111" name="図 110">
            <a:extLst>
              <a:ext uri="{FF2B5EF4-FFF2-40B4-BE49-F238E27FC236}">
                <a16:creationId xmlns:a16="http://schemas.microsoft.com/office/drawing/2014/main" id="{83A63868-8C2F-4EC4-82B6-DD93DBECF4E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492945" y="6315376"/>
            <a:ext cx="1332000" cy="828570"/>
          </a:xfrm>
          <a:prstGeom prst="rect">
            <a:avLst/>
          </a:prstGeom>
        </p:spPr>
      </p:pic>
      <p:pic>
        <p:nvPicPr>
          <p:cNvPr id="113" name="図 112">
            <a:extLst>
              <a:ext uri="{FF2B5EF4-FFF2-40B4-BE49-F238E27FC236}">
                <a16:creationId xmlns:a16="http://schemas.microsoft.com/office/drawing/2014/main" id="{3DC494FE-E114-47C2-A50E-4442F355DA3B}"/>
              </a:ext>
            </a:extLst>
          </p:cNvPr>
          <p:cNvPicPr>
            <a:picLocks noChangeAspect="1"/>
          </p:cNvPicPr>
          <p:nvPr/>
        </p:nvPicPr>
        <p:blipFill rotWithShape="1">
          <a:blip r:embed="rId7">
            <a:extLst>
              <a:ext uri="{28A0092B-C50C-407E-A947-70E740481C1C}">
                <a14:useLocalDpi xmlns:a14="http://schemas.microsoft.com/office/drawing/2010/main" val="0"/>
              </a:ext>
            </a:extLst>
          </a:blip>
          <a:srcRect r="-208"/>
          <a:stretch/>
        </p:blipFill>
        <p:spPr>
          <a:xfrm>
            <a:off x="5468112" y="9275634"/>
            <a:ext cx="1332000" cy="827604"/>
          </a:xfrm>
          <a:prstGeom prst="rect">
            <a:avLst/>
          </a:prstGeom>
        </p:spPr>
      </p:pic>
      <p:sp>
        <p:nvSpPr>
          <p:cNvPr id="66" name="四角形: 角を丸くする 65">
            <a:extLst>
              <a:ext uri="{FF2B5EF4-FFF2-40B4-BE49-F238E27FC236}">
                <a16:creationId xmlns:a16="http://schemas.microsoft.com/office/drawing/2014/main" id="{3EA3B306-37DE-44EF-A38D-8C14A8E0914E}"/>
              </a:ext>
            </a:extLst>
          </p:cNvPr>
          <p:cNvSpPr/>
          <p:nvPr/>
        </p:nvSpPr>
        <p:spPr>
          <a:xfrm>
            <a:off x="3578817" y="3744000"/>
            <a:ext cx="3240000" cy="210801"/>
          </a:xfrm>
          <a:prstGeom prst="roundRect">
            <a:avLst>
              <a:gd name="adj" fmla="val 50000"/>
            </a:avLst>
          </a:prstGeom>
          <a:solidFill>
            <a:srgbClr val="42B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DDACA0C-218A-4B3E-933F-CA060EA170DF}"/>
              </a:ext>
            </a:extLst>
          </p:cNvPr>
          <p:cNvSpPr txBox="1"/>
          <p:nvPr/>
        </p:nvSpPr>
        <p:spPr>
          <a:xfrm>
            <a:off x="3902671" y="3712463"/>
            <a:ext cx="2707440" cy="261610"/>
          </a:xfrm>
          <a:prstGeom prst="rect">
            <a:avLst/>
          </a:prstGeom>
          <a:noFill/>
        </p:spPr>
        <p:txBody>
          <a:bodyPr wrap="square" rtlCol="0">
            <a:spAutoFit/>
          </a:bodyPr>
          <a:lstStyle/>
          <a:p>
            <a:pPr algn="ctr"/>
            <a:r>
              <a:rPr kumimoji="1" lang="ja-JP" altLang="en-US" sz="1100">
                <a:solidFill>
                  <a:schemeClr val="bg1"/>
                </a:solidFill>
                <a:latin typeface="HGS創英角ｺﾞｼｯｸUB" panose="020B0900000000000000" pitchFamily="50" charset="-128"/>
                <a:ea typeface="HGS創英角ｺﾞｼｯｸUB" panose="020B0900000000000000" pitchFamily="50" charset="-128"/>
              </a:rPr>
              <a:t>スタディサプリ導入で実現すること</a:t>
            </a:r>
          </a:p>
        </p:txBody>
      </p:sp>
      <p:grpSp>
        <p:nvGrpSpPr>
          <p:cNvPr id="28" name="グループ化 27">
            <a:extLst>
              <a:ext uri="{FF2B5EF4-FFF2-40B4-BE49-F238E27FC236}">
                <a16:creationId xmlns:a16="http://schemas.microsoft.com/office/drawing/2014/main" id="{7E4C0BF3-3022-4DFB-9E4A-53565BA1E204}"/>
              </a:ext>
            </a:extLst>
          </p:cNvPr>
          <p:cNvGrpSpPr/>
          <p:nvPr/>
        </p:nvGrpSpPr>
        <p:grpSpPr>
          <a:xfrm>
            <a:off x="431837" y="468000"/>
            <a:ext cx="6696000" cy="620402"/>
            <a:chOff x="431837" y="657912"/>
            <a:chExt cx="6696000" cy="620402"/>
          </a:xfrm>
        </p:grpSpPr>
        <p:sp>
          <p:nvSpPr>
            <p:cNvPr id="25" name="四角形: 角を丸くする 24">
              <a:extLst>
                <a:ext uri="{FF2B5EF4-FFF2-40B4-BE49-F238E27FC236}">
                  <a16:creationId xmlns:a16="http://schemas.microsoft.com/office/drawing/2014/main" id="{0EBB7169-982F-4BAB-9860-99C5411CD5C2}"/>
                </a:ext>
              </a:extLst>
            </p:cNvPr>
            <p:cNvSpPr/>
            <p:nvPr/>
          </p:nvSpPr>
          <p:spPr>
            <a:xfrm>
              <a:off x="431837" y="657912"/>
              <a:ext cx="6696000" cy="4241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0D0C53C-CCE3-4811-B918-1F9EFBD3EBBE}"/>
                </a:ext>
              </a:extLst>
            </p:cNvPr>
            <p:cNvSpPr txBox="1">
              <a:spLocks/>
            </p:cNvSpPr>
            <p:nvPr/>
          </p:nvSpPr>
          <p:spPr>
            <a:xfrm>
              <a:off x="705908" y="674040"/>
              <a:ext cx="6157913" cy="369332"/>
            </a:xfrm>
            <a:prstGeom prst="rect">
              <a:avLst/>
            </a:prstGeom>
            <a:noFill/>
          </p:spPr>
          <p:txBody>
            <a:bodyPr wrap="square" rtlCol="0">
              <a:spAutoFit/>
            </a:bodyPr>
            <a:lstStyle/>
            <a:p>
              <a:pPr algn="ctr"/>
              <a:r>
                <a:rPr kumimoji="1" lang="ja-JP" altLang="en-US">
                  <a:solidFill>
                    <a:srgbClr val="0D3F94"/>
                  </a:solidFill>
                  <a:latin typeface="HGS創英角ｺﾞｼｯｸUB" panose="020B0900000000000000" pitchFamily="50" charset="-128"/>
                  <a:ea typeface="HGS創英角ｺﾞｼｯｸUB" panose="020B0900000000000000" pitchFamily="50" charset="-128"/>
                </a:rPr>
                <a:t>生徒一人一人に合わせた個別最適な指導を実現するため</a:t>
              </a:r>
            </a:p>
          </p:txBody>
        </p:sp>
        <p:sp>
          <p:nvSpPr>
            <p:cNvPr id="27" name="二等辺三角形 26">
              <a:extLst>
                <a:ext uri="{FF2B5EF4-FFF2-40B4-BE49-F238E27FC236}">
                  <a16:creationId xmlns:a16="http://schemas.microsoft.com/office/drawing/2014/main" id="{12AFE1FA-973B-4FC4-B6AC-5DAB2F7758EE}"/>
                </a:ext>
              </a:extLst>
            </p:cNvPr>
            <p:cNvSpPr/>
            <p:nvPr/>
          </p:nvSpPr>
          <p:spPr>
            <a:xfrm rot="10800000" flipH="1">
              <a:off x="6358891" y="1039758"/>
              <a:ext cx="251220" cy="238556"/>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20531C15-BA23-499C-BAAB-8DAB84F756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9245" y="8314460"/>
            <a:ext cx="614867" cy="823689"/>
          </a:xfrm>
          <a:prstGeom prst="rect">
            <a:avLst/>
          </a:prstGeom>
        </p:spPr>
      </p:pic>
      <p:pic>
        <p:nvPicPr>
          <p:cNvPr id="34" name="図 33" descr="グラフィカル ユーザー インターフェイス, アプリケーション&#10;&#10;自動的に生成された説明">
            <a:extLst>
              <a:ext uri="{FF2B5EF4-FFF2-40B4-BE49-F238E27FC236}">
                <a16:creationId xmlns:a16="http://schemas.microsoft.com/office/drawing/2014/main" id="{44D198F0-449F-43F4-8E65-EC1298F121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0995" y="8288262"/>
            <a:ext cx="522933" cy="887049"/>
          </a:xfrm>
          <a:prstGeom prst="rect">
            <a:avLst/>
          </a:prstGeom>
        </p:spPr>
      </p:pic>
      <p:sp>
        <p:nvSpPr>
          <p:cNvPr id="82" name="テキスト ボックス 81">
            <a:extLst>
              <a:ext uri="{FF2B5EF4-FFF2-40B4-BE49-F238E27FC236}">
                <a16:creationId xmlns:a16="http://schemas.microsoft.com/office/drawing/2014/main" id="{B1F5621B-6A87-4BB8-8CC5-4723DBB91E6E}"/>
              </a:ext>
            </a:extLst>
          </p:cNvPr>
          <p:cNvSpPr txBox="1"/>
          <p:nvPr/>
        </p:nvSpPr>
        <p:spPr>
          <a:xfrm>
            <a:off x="3158631" y="10345287"/>
            <a:ext cx="4084851" cy="246286"/>
          </a:xfrm>
          <a:prstGeom prst="rect">
            <a:avLst/>
          </a:prstGeom>
          <a:noFill/>
        </p:spPr>
        <p:txBody>
          <a:bodyPr wrap="square" rtlCol="0">
            <a:spAutoFit/>
          </a:bodyPr>
          <a:lstStyle/>
          <a:p>
            <a:pPr algn="dist">
              <a:lnSpc>
                <a:spcPts val="1300"/>
              </a:lnSpc>
            </a:pPr>
            <a:r>
              <a:rPr kumimoji="1" lang="en-US" altLang="ja-JP" sz="700" spc="-50" dirty="0">
                <a:latin typeface="+mn-ea"/>
              </a:rPr>
              <a:t>※</a:t>
            </a:r>
            <a:r>
              <a:rPr kumimoji="1" lang="ja-JP" altLang="en-US" sz="700" spc="-50" dirty="0">
                <a:latin typeface="+mn-ea"/>
              </a:rPr>
              <a:t>記載内容は</a:t>
            </a:r>
            <a:r>
              <a:rPr kumimoji="1" lang="en-US" altLang="ja-JP" sz="700" spc="-50" dirty="0">
                <a:latin typeface="+mn-ea"/>
              </a:rPr>
              <a:t>2023</a:t>
            </a:r>
            <a:r>
              <a:rPr kumimoji="1" lang="ja-JP" altLang="en-US" sz="700" spc="-50" dirty="0">
                <a:latin typeface="+mn-ea"/>
              </a:rPr>
              <a:t>年</a:t>
            </a:r>
            <a:r>
              <a:rPr kumimoji="1" lang="en-US" altLang="ja-JP" sz="700" spc="-50" dirty="0">
                <a:latin typeface="+mn-ea"/>
              </a:rPr>
              <a:t>7</a:t>
            </a:r>
            <a:r>
              <a:rPr kumimoji="1" lang="ja-JP" altLang="en-US" sz="700" spc="-50" dirty="0">
                <a:latin typeface="+mn-ea"/>
              </a:rPr>
              <a:t>月時点の情報となります。最新情報とは異なる可能性がございます。</a:t>
            </a:r>
            <a:endParaRPr kumimoji="1" lang="ja-JP" altLang="en-US" sz="700" dirty="0">
              <a:latin typeface="+mn-ea"/>
            </a:endParaRPr>
          </a:p>
        </p:txBody>
      </p:sp>
    </p:spTree>
    <p:extLst>
      <p:ext uri="{BB962C8B-B14F-4D97-AF65-F5344CB8AC3E}">
        <p14:creationId xmlns:p14="http://schemas.microsoft.com/office/powerpoint/2010/main" val="31785833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2784C8B33AFED4AB220AE1DCD062300" ma:contentTypeVersion="18" ma:contentTypeDescription="新しいドキュメントを作成します。" ma:contentTypeScope="" ma:versionID="c9c6f3f9dffffd7273238ebf9e2c6201">
  <xsd:schema xmlns:xsd="http://www.w3.org/2001/XMLSchema" xmlns:xs="http://www.w3.org/2001/XMLSchema" xmlns:p="http://schemas.microsoft.com/office/2006/metadata/properties" xmlns:ns2="9ef7fc20-bdc4-44f2-aa43-5009caccdaa6" xmlns:ns3="73464aeb-4538-4c86-b094-c97b99777f8e" targetNamespace="http://schemas.microsoft.com/office/2006/metadata/properties" ma:root="true" ma:fieldsID="4856ba479af78a96c2638dd82e37033b" ns2:_="" ns3:_="">
    <xsd:import namespace="9ef7fc20-bdc4-44f2-aa43-5009caccdaa6"/>
    <xsd:import namespace="73464aeb-4538-4c86-b094-c97b99777f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7fc20-bdc4-44f2-aa43-5009caccd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承認の状態" ma:internalName="_x627f__x8a8d__x306e__x72b6__x614b_">
      <xsd:simpleType>
        <xsd:restriction base="dms:Text"/>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a3a9e2b4-bd26-462e-b1d1-efb57a7163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464aeb-4538-4c86-b094-c97b99777f8e"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4cdf1881-d316-4cd8-ab16-1ef47465243e}" ma:internalName="TaxCatchAll" ma:showField="CatchAllData" ma:web="73464aeb-4538-4c86-b094-c97b99777f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f7fc20-bdc4-44f2-aa43-5009caccdaa6">
      <Terms xmlns="http://schemas.microsoft.com/office/infopath/2007/PartnerControls"/>
    </lcf76f155ced4ddcb4097134ff3c332f>
    <TaxCatchAll xmlns="73464aeb-4538-4c86-b094-c97b99777f8e" xsi:nil="true"/>
    <_Flow_SignoffStatus xmlns="9ef7fc20-bdc4-44f2-aa43-5009caccdaa6" xsi:nil="true"/>
  </documentManagement>
</p:properties>
</file>

<file path=customXml/itemProps1.xml><?xml version="1.0" encoding="utf-8"?>
<ds:datastoreItem xmlns:ds="http://schemas.openxmlformats.org/officeDocument/2006/customXml" ds:itemID="{2245E350-8983-43A5-8712-178D7E2AEF12}"/>
</file>

<file path=customXml/itemProps2.xml><?xml version="1.0" encoding="utf-8"?>
<ds:datastoreItem xmlns:ds="http://schemas.openxmlformats.org/officeDocument/2006/customXml" ds:itemID="{6F720701-C053-4EEC-A317-B63D50F27E56}"/>
</file>

<file path=customXml/itemProps3.xml><?xml version="1.0" encoding="utf-8"?>
<ds:datastoreItem xmlns:ds="http://schemas.openxmlformats.org/officeDocument/2006/customXml" ds:itemID="{1175460B-BDDC-4111-A566-71A4479E0B5C}"/>
</file>

<file path=docProps/app.xml><?xml version="1.0" encoding="utf-8"?>
<Properties xmlns="http://schemas.openxmlformats.org/officeDocument/2006/extended-properties" xmlns:vt="http://schemas.openxmlformats.org/officeDocument/2006/docPropsVTypes">
  <Template>Office Theme</Template>
  <TotalTime>0</TotalTime>
  <Words>373</Words>
  <Application>Microsoft Office PowerPoint</Application>
  <PresentationFormat>ユーザー設定</PresentationFormat>
  <Paragraphs>47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HGS創英角ｺﾞｼｯｸUB</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2023-07-25T04:09:06Z</dcterms:created>
  <dcterms:modified xsi:type="dcterms:W3CDTF">2023-07-25T04:09:33Z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0x01010062784C8B33AFED4AB220AE1DCD062300</vt:lpwstr>
  </property>
</Properties>
</file>